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8" r:id="rId2"/>
    <p:sldId id="274" r:id="rId3"/>
    <p:sldId id="270" r:id="rId4"/>
    <p:sldId id="271" r:id="rId5"/>
    <p:sldId id="272" r:id="rId6"/>
    <p:sldId id="275" r:id="rId7"/>
    <p:sldId id="276" r:id="rId8"/>
    <p:sldId id="277" r:id="rId9"/>
    <p:sldId id="279" r:id="rId10"/>
    <p:sldId id="278" r:id="rId11"/>
    <p:sldId id="284" r:id="rId12"/>
    <p:sldId id="283" r:id="rId13"/>
    <p:sldId id="286" r:id="rId14"/>
    <p:sldId id="285" r:id="rId15"/>
    <p:sldId id="287" r:id="rId16"/>
    <p:sldId id="288" r:id="rId17"/>
    <p:sldId id="289" r:id="rId18"/>
    <p:sldId id="281" r:id="rId19"/>
    <p:sldId id="282" r:id="rId20"/>
    <p:sldId id="280" r:id="rId21"/>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46A5BC75-697F-FE4F-A3CC-B4E3B08BE741}">
          <p14:sldIdLst>
            <p14:sldId id="268"/>
            <p14:sldId id="274"/>
            <p14:sldId id="270"/>
            <p14:sldId id="271"/>
            <p14:sldId id="272"/>
            <p14:sldId id="275"/>
            <p14:sldId id="276"/>
            <p14:sldId id="277"/>
            <p14:sldId id="279"/>
            <p14:sldId id="278"/>
            <p14:sldId id="284"/>
            <p14:sldId id="283"/>
            <p14:sldId id="286"/>
            <p14:sldId id="285"/>
            <p14:sldId id="287"/>
            <p14:sldId id="288"/>
            <p14:sldId id="289"/>
            <p14:sldId id="281"/>
            <p14:sldId id="282"/>
            <p14:sldId id="28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695618-7D0B-EF41-8937-C667DEBD3FC1}" v="859" dt="2025-01-16T17:53:26.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4" autoAdjust="0"/>
    <p:restoredTop sz="94615"/>
  </p:normalViewPr>
  <p:slideViewPr>
    <p:cSldViewPr snapToGrid="0" snapToObjects="1">
      <p:cViewPr varScale="1">
        <p:scale>
          <a:sx n="117" d="100"/>
          <a:sy n="117" d="100"/>
        </p:scale>
        <p:origin x="1928"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15A58-192C-2F4A-B6B3-0A3D5819BDE8}" type="datetimeFigureOut">
              <a:rPr lang="it-IT" smtClean="0"/>
              <a:t>22/01/25</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956D03-6FEC-2D49-8B06-83B59DD3E437}" type="slidenum">
              <a:rPr lang="it-IT" smtClean="0"/>
              <a:t>‹N›</a:t>
            </a:fld>
            <a:endParaRPr lang="it-IT"/>
          </a:p>
        </p:txBody>
      </p:sp>
    </p:spTree>
    <p:extLst>
      <p:ext uri="{BB962C8B-B14F-4D97-AF65-F5344CB8AC3E}">
        <p14:creationId xmlns:p14="http://schemas.microsoft.com/office/powerpoint/2010/main" val="420012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320342" y="6321791"/>
            <a:ext cx="1645002" cy="338554"/>
          </a:xfrm>
          <a:prstGeom prst="rect">
            <a:avLst/>
          </a:prstGeom>
          <a:noFill/>
        </p:spPr>
        <p:txBody>
          <a:bodyPr wrap="none" rtlCol="0">
            <a:spAutoFit/>
          </a:bodyPr>
          <a:lstStyle/>
          <a:p>
            <a:r>
              <a:rPr lang="it-IT" sz="1600" b="1">
                <a:solidFill>
                  <a:srgbClr val="FFFFFF"/>
                </a:solidFill>
                <a:latin typeface="Arial"/>
                <a:cs typeface="Arial"/>
              </a:rPr>
              <a:t>Gabriele Lecce</a:t>
            </a: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22/01/25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‹N›</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pic>
        <p:nvPicPr>
          <p:cNvPr id="1028"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996654"/>
            <a:ext cx="2133600" cy="1573118"/>
          </a:xfrm>
          <a:prstGeom prst="rect">
            <a:avLst/>
          </a:prstGeom>
          <a:noFill/>
          <a:extLst>
            <a:ext uri="{909E8E84-426E-40DD-AFC4-6F175D3DCCD1}">
              <a14:hiddenFill xmlns:a14="http://schemas.microsoft.com/office/drawing/2010/main">
                <a:solidFill>
                  <a:srgbClr val="FFFFFF"/>
                </a:solidFill>
              </a14:hiddenFill>
            </a:ext>
          </a:extLst>
        </p:spPr>
      </p:pic>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432786" y="4507515"/>
            <a:ext cx="7911565" cy="968375"/>
          </a:xfrm>
          <a:prstGeom prst="rect">
            <a:avLst/>
          </a:prstGeom>
        </p:spPr>
        <p:txBody>
          <a:bodyPr>
            <a:norm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r>
              <a:rPr lang="it-IT" dirty="0"/>
              <a:t>Information Theory Project</a:t>
            </a:r>
          </a:p>
          <a:p>
            <a:endParaRPr lang="it-IT" dirty="0"/>
          </a:p>
        </p:txBody>
      </p:sp>
      <p:sp>
        <p:nvSpPr>
          <p:cNvPr id="2" name="Sottotitolo 2">
            <a:extLst>
              <a:ext uri="{FF2B5EF4-FFF2-40B4-BE49-F238E27FC236}">
                <a16:creationId xmlns:a16="http://schemas.microsoft.com/office/drawing/2014/main" id="{09A7506E-1A38-A506-5CEF-F9670D476FE1}"/>
              </a:ext>
            </a:extLst>
          </p:cNvPr>
          <p:cNvSpPr txBox="1">
            <a:spLocks/>
          </p:cNvSpPr>
          <p:nvPr/>
        </p:nvSpPr>
        <p:spPr>
          <a:xfrm>
            <a:off x="502369" y="6016272"/>
            <a:ext cx="7772400" cy="453570"/>
          </a:xfrm>
          <a:prstGeom prst="rect">
            <a:avLst/>
          </a:prstGeom>
        </p:spPr>
        <p:txBody>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it-IT" sz="2000" dirty="0">
                <a:solidFill>
                  <a:schemeClr val="bg1"/>
                </a:solidFill>
              </a:rPr>
              <a:t>Roberto </a:t>
            </a:r>
            <a:r>
              <a:rPr lang="it-IT" sz="2000" dirty="0" err="1">
                <a:solidFill>
                  <a:schemeClr val="bg1"/>
                </a:solidFill>
              </a:rPr>
              <a:t>Scardia</a:t>
            </a:r>
            <a:r>
              <a:rPr lang="it-IT" sz="2000">
                <a:solidFill>
                  <a:schemeClr val="bg1"/>
                </a:solidFill>
              </a:rPr>
              <a:t>, Gabriele Lecce</a:t>
            </a:r>
          </a:p>
          <a:p>
            <a:endParaRPr lang="it-IT" sz="2000">
              <a:solidFill>
                <a:schemeClr val="bg1"/>
              </a:solidFill>
            </a:endParaRPr>
          </a:p>
          <a:p>
            <a:r>
              <a:rPr lang="it-IT" sz="1800">
                <a:solidFill>
                  <a:schemeClr val="bg1"/>
                </a:solidFill>
              </a:rPr>
              <a:t>	</a:t>
            </a:r>
          </a:p>
        </p:txBody>
      </p:sp>
    </p:spTree>
    <p:extLst>
      <p:ext uri="{BB962C8B-B14F-4D97-AF65-F5344CB8AC3E}">
        <p14:creationId xmlns:p14="http://schemas.microsoft.com/office/powerpoint/2010/main" val="71276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C387F9-846F-E516-7E7E-9CBB07FAFB81}"/>
              </a:ext>
            </a:extLst>
          </p:cNvPr>
          <p:cNvSpPr>
            <a:spLocks noGrp="1"/>
          </p:cNvSpPr>
          <p:nvPr>
            <p:ph type="title"/>
          </p:nvPr>
        </p:nvSpPr>
        <p:spPr>
          <a:xfrm>
            <a:off x="281478" y="269794"/>
            <a:ext cx="8581043" cy="840400"/>
          </a:xfrm>
        </p:spPr>
        <p:txBody>
          <a:bodyPr/>
          <a:lstStyle/>
          <a:p>
            <a:r>
              <a:rPr lang="it-IT"/>
              <a:t>Quantum limited case</a:t>
            </a:r>
          </a:p>
        </p:txBody>
      </p:sp>
      <p:sp>
        <p:nvSpPr>
          <p:cNvPr id="4" name="CasellaDiTesto 3">
            <a:extLst>
              <a:ext uri="{FF2B5EF4-FFF2-40B4-BE49-F238E27FC236}">
                <a16:creationId xmlns:a16="http://schemas.microsoft.com/office/drawing/2014/main" id="{7496BCD6-1218-E6C2-E642-CA399B42E4F3}"/>
              </a:ext>
            </a:extLst>
          </p:cNvPr>
          <p:cNvSpPr txBox="1"/>
          <p:nvPr/>
        </p:nvSpPr>
        <p:spPr>
          <a:xfrm>
            <a:off x="466219" y="1296120"/>
            <a:ext cx="8211562" cy="1477328"/>
          </a:xfrm>
          <a:prstGeom prst="rect">
            <a:avLst/>
          </a:prstGeom>
          <a:noFill/>
        </p:spPr>
        <p:txBody>
          <a:bodyPr wrap="square" rtlCol="0">
            <a:spAutoFit/>
          </a:bodyPr>
          <a:lstStyle/>
          <a:p>
            <a:pPr algn="just"/>
            <a:r>
              <a:rPr lang="it-IT"/>
              <a:t>To approach these effects gradually, we begin our simulations considering root raised cosine pulses with central wavelength 1550nm, propagation without dispersion, phase noise and attenuation, and an ideal detector without dark counts and electrical noise (</a:t>
            </a:r>
            <a:r>
              <a:rPr lang="el-GR"/>
              <a:t>τ = 1, η = 1, ξ = 0, </a:t>
            </a:r>
            <a:r>
              <a:rPr lang="it-IT"/>
              <a:t>ve = 0). The relevant effect that remains in this case is the quantum limited shot noise due to the Poissonian photocounting statistics [24]:</a:t>
            </a:r>
          </a:p>
        </p:txBody>
      </p:sp>
      <p:pic>
        <p:nvPicPr>
          <p:cNvPr id="3" name="Immagine 2">
            <a:extLst>
              <a:ext uri="{FF2B5EF4-FFF2-40B4-BE49-F238E27FC236}">
                <a16:creationId xmlns:a16="http://schemas.microsoft.com/office/drawing/2014/main" id="{74E353BC-1836-59A6-0BEE-A6A467D58F2A}"/>
              </a:ext>
            </a:extLst>
          </p:cNvPr>
          <p:cNvPicPr>
            <a:picLocks noChangeAspect="1"/>
          </p:cNvPicPr>
          <p:nvPr/>
        </p:nvPicPr>
        <p:blipFill>
          <a:blip r:embed="rId2"/>
          <a:srcRect l="5246" t="6451" r="8104"/>
          <a:stretch/>
        </p:blipFill>
        <p:spPr>
          <a:xfrm>
            <a:off x="1266537" y="2705423"/>
            <a:ext cx="6473206" cy="3370555"/>
          </a:xfrm>
          <a:prstGeom prst="rect">
            <a:avLst/>
          </a:prstGeom>
        </p:spPr>
      </p:pic>
    </p:spTree>
    <p:extLst>
      <p:ext uri="{BB962C8B-B14F-4D97-AF65-F5344CB8AC3E}">
        <p14:creationId xmlns:p14="http://schemas.microsoft.com/office/powerpoint/2010/main" val="268224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7035E9-2530-50E3-A2EB-3C1A64C9E333}"/>
              </a:ext>
            </a:extLst>
          </p:cNvPr>
          <p:cNvSpPr>
            <a:spLocks noGrp="1"/>
          </p:cNvSpPr>
          <p:nvPr>
            <p:ph type="title"/>
          </p:nvPr>
        </p:nvSpPr>
        <p:spPr>
          <a:xfrm>
            <a:off x="281478" y="171823"/>
            <a:ext cx="8581043" cy="840400"/>
          </a:xfrm>
        </p:spPr>
        <p:txBody>
          <a:bodyPr/>
          <a:lstStyle/>
          <a:p>
            <a:r>
              <a:rPr lang="it-IT"/>
              <a:t>Phase noise</a:t>
            </a:r>
          </a:p>
        </p:txBody>
      </p:sp>
      <p:sp>
        <p:nvSpPr>
          <p:cNvPr id="3" name="Segnaposto contenuto 2">
            <a:extLst>
              <a:ext uri="{FF2B5EF4-FFF2-40B4-BE49-F238E27FC236}">
                <a16:creationId xmlns:a16="http://schemas.microsoft.com/office/drawing/2014/main" id="{03BABC78-8CF5-BE05-1B99-AB86FB516E8B}"/>
              </a:ext>
            </a:extLst>
          </p:cNvPr>
          <p:cNvSpPr>
            <a:spLocks noGrp="1"/>
          </p:cNvSpPr>
          <p:nvPr>
            <p:ph idx="1"/>
          </p:nvPr>
        </p:nvSpPr>
        <p:spPr/>
        <p:txBody>
          <a:bodyPr/>
          <a:lstStyle/>
          <a:p>
            <a:r>
              <a:rPr lang="it-IT"/>
              <a:t>Mettere random walk e le immagini </a:t>
            </a:r>
          </a:p>
        </p:txBody>
      </p:sp>
    </p:spTree>
    <p:extLst>
      <p:ext uri="{BB962C8B-B14F-4D97-AF65-F5344CB8AC3E}">
        <p14:creationId xmlns:p14="http://schemas.microsoft.com/office/powerpoint/2010/main" val="2717293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C6A3A3-6606-C249-37A3-68C952427B78}"/>
              </a:ext>
            </a:extLst>
          </p:cNvPr>
          <p:cNvSpPr>
            <a:spLocks noGrp="1"/>
          </p:cNvSpPr>
          <p:nvPr>
            <p:ph type="title"/>
          </p:nvPr>
        </p:nvSpPr>
        <p:spPr>
          <a:xfrm>
            <a:off x="284719" y="291715"/>
            <a:ext cx="8581043" cy="535599"/>
          </a:xfrm>
        </p:spPr>
        <p:txBody>
          <a:bodyPr/>
          <a:lstStyle/>
          <a:p>
            <a:r>
              <a:rPr lang="it-IT"/>
              <a:t>Phase noise at 1kHz and −80 dBc (capacity)</a:t>
            </a:r>
          </a:p>
        </p:txBody>
      </p:sp>
      <p:pic>
        <p:nvPicPr>
          <p:cNvPr id="5" name="Immagine 4">
            <a:extLst>
              <a:ext uri="{FF2B5EF4-FFF2-40B4-BE49-F238E27FC236}">
                <a16:creationId xmlns:a16="http://schemas.microsoft.com/office/drawing/2014/main" id="{F72C8E67-3F80-706C-69EF-47CDAE058302}"/>
              </a:ext>
            </a:extLst>
          </p:cNvPr>
          <p:cNvPicPr>
            <a:picLocks noChangeAspect="1"/>
          </p:cNvPicPr>
          <p:nvPr/>
        </p:nvPicPr>
        <p:blipFill>
          <a:blip r:embed="rId2"/>
          <a:srcRect t="4408" r="6163"/>
          <a:stretch/>
        </p:blipFill>
        <p:spPr>
          <a:xfrm>
            <a:off x="284719" y="1513114"/>
            <a:ext cx="8574562" cy="4212771"/>
          </a:xfrm>
          <a:prstGeom prst="rect">
            <a:avLst/>
          </a:prstGeom>
        </p:spPr>
      </p:pic>
    </p:spTree>
    <p:extLst>
      <p:ext uri="{BB962C8B-B14F-4D97-AF65-F5344CB8AC3E}">
        <p14:creationId xmlns:p14="http://schemas.microsoft.com/office/powerpoint/2010/main" val="2719352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99309204-37D4-6016-B40D-3BF79EF690EF}"/>
              </a:ext>
            </a:extLst>
          </p:cNvPr>
          <p:cNvPicPr>
            <a:picLocks noChangeAspect="1"/>
          </p:cNvPicPr>
          <p:nvPr/>
        </p:nvPicPr>
        <p:blipFill>
          <a:blip r:embed="rId2"/>
          <a:srcRect l="3712" t="3827" r="7142"/>
          <a:stretch/>
        </p:blipFill>
        <p:spPr>
          <a:xfrm>
            <a:off x="458829" y="1521800"/>
            <a:ext cx="8226341" cy="4280286"/>
          </a:xfrm>
          <a:prstGeom prst="rect">
            <a:avLst/>
          </a:prstGeom>
        </p:spPr>
      </p:pic>
      <p:sp>
        <p:nvSpPr>
          <p:cNvPr id="5" name="Titolo 1">
            <a:extLst>
              <a:ext uri="{FF2B5EF4-FFF2-40B4-BE49-F238E27FC236}">
                <a16:creationId xmlns:a16="http://schemas.microsoft.com/office/drawing/2014/main" id="{DE9B795F-48CF-DB16-1253-2303EDB0DE74}"/>
              </a:ext>
            </a:extLst>
          </p:cNvPr>
          <p:cNvSpPr>
            <a:spLocks noGrp="1"/>
          </p:cNvSpPr>
          <p:nvPr>
            <p:ph type="title"/>
          </p:nvPr>
        </p:nvSpPr>
        <p:spPr>
          <a:xfrm>
            <a:off x="281477" y="248172"/>
            <a:ext cx="8581043" cy="535599"/>
          </a:xfrm>
        </p:spPr>
        <p:txBody>
          <a:bodyPr/>
          <a:lstStyle/>
          <a:p>
            <a:r>
              <a:rPr lang="it-IT"/>
              <a:t>Phase noise at 1kHz and −80 dBc (QBER)</a:t>
            </a:r>
          </a:p>
        </p:txBody>
      </p:sp>
    </p:spTree>
    <p:extLst>
      <p:ext uri="{BB962C8B-B14F-4D97-AF65-F5344CB8AC3E}">
        <p14:creationId xmlns:p14="http://schemas.microsoft.com/office/powerpoint/2010/main" val="144394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a:extLst>
                  <a:ext uri="{FF2B5EF4-FFF2-40B4-BE49-F238E27FC236}">
                    <a16:creationId xmlns:a16="http://schemas.microsoft.com/office/drawing/2014/main" id="{5FEE1435-D29E-BE98-B8B7-39B59BAC4F08}"/>
                  </a:ext>
                </a:extLst>
              </p:cNvPr>
              <p:cNvSpPr>
                <a:spLocks noGrp="1"/>
              </p:cNvSpPr>
              <p:nvPr>
                <p:ph type="title"/>
              </p:nvPr>
            </p:nvSpPr>
            <p:spPr>
              <a:xfrm>
                <a:off x="281478" y="291566"/>
                <a:ext cx="8581043" cy="840400"/>
              </a:xfrm>
            </p:spPr>
            <p:txBody>
              <a:bodyPr/>
              <a:lstStyle/>
              <a:p>
                <a:r>
                  <a:rPr lang="it-IT"/>
                  <a:t>Dispersion (</a:t>
                </a:r>
                <a14:m>
                  <m:oMath xmlns:m="http://schemas.openxmlformats.org/officeDocument/2006/math">
                    <m:r>
                      <a:rPr lang="it-IT" b="1" i="1">
                        <a:latin typeface="Cambria Math" panose="02040503050406030204" pitchFamily="18" charset="0"/>
                      </a:rPr>
                      <m:t>𝑳</m:t>
                    </m:r>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rPr>
                          <m:t>𝑳</m:t>
                        </m:r>
                      </m:e>
                      <m:sub>
                        <m:r>
                          <a:rPr lang="it-IT" b="1" i="1">
                            <a:latin typeface="Cambria Math" panose="02040503050406030204" pitchFamily="18" charset="0"/>
                          </a:rPr>
                          <m:t>𝒎𝒂𝒙</m:t>
                        </m:r>
                      </m:sub>
                    </m:sSub>
                  </m:oMath>
                </a14:m>
                <a:r>
                  <a:rPr lang="it-IT"/>
                  <a:t> )</a:t>
                </a:r>
              </a:p>
            </p:txBody>
          </p:sp>
        </mc:Choice>
        <mc:Fallback>
          <p:sp>
            <p:nvSpPr>
              <p:cNvPr id="2" name="Titolo 1">
                <a:extLst>
                  <a:ext uri="{FF2B5EF4-FFF2-40B4-BE49-F238E27FC236}">
                    <a16:creationId xmlns:a16="http://schemas.microsoft.com/office/drawing/2014/main" id="{5FEE1435-D29E-BE98-B8B7-39B59BAC4F08}"/>
                  </a:ext>
                </a:extLst>
              </p:cNvPr>
              <p:cNvSpPr>
                <a:spLocks noGrp="1" noRot="1" noChangeAspect="1" noMove="1" noResize="1" noEditPoints="1" noAdjustHandles="1" noChangeArrowheads="1" noChangeShapeType="1" noTextEdit="1"/>
              </p:cNvSpPr>
              <p:nvPr>
                <p:ph type="title"/>
              </p:nvPr>
            </p:nvSpPr>
            <p:spPr>
              <a:xfrm>
                <a:off x="281478" y="291566"/>
                <a:ext cx="8581043" cy="840400"/>
              </a:xfrm>
              <a:blipFill>
                <a:blip r:embed="rId2"/>
                <a:stretch>
                  <a:fillRect l="-888" t="-5970"/>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93FBF495-E224-9D2F-FD1B-D0FFC8610B42}"/>
              </a:ext>
            </a:extLst>
          </p:cNvPr>
          <p:cNvPicPr>
            <a:picLocks noChangeAspect="1"/>
          </p:cNvPicPr>
          <p:nvPr/>
        </p:nvPicPr>
        <p:blipFill>
          <a:blip r:embed="rId3"/>
          <a:stretch>
            <a:fillRect/>
          </a:stretch>
        </p:blipFill>
        <p:spPr>
          <a:xfrm>
            <a:off x="685800" y="1554718"/>
            <a:ext cx="7772400" cy="3748563"/>
          </a:xfrm>
          <a:prstGeom prst="rect">
            <a:avLst/>
          </a:prstGeom>
        </p:spPr>
      </p:pic>
    </p:spTree>
    <p:extLst>
      <p:ext uri="{BB962C8B-B14F-4D97-AF65-F5344CB8AC3E}">
        <p14:creationId xmlns:p14="http://schemas.microsoft.com/office/powerpoint/2010/main" val="2089541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a:extLst>
                  <a:ext uri="{FF2B5EF4-FFF2-40B4-BE49-F238E27FC236}">
                    <a16:creationId xmlns:a16="http://schemas.microsoft.com/office/drawing/2014/main" id="{E30F978B-F4E4-303A-8780-32EDDB55F9F6}"/>
                  </a:ext>
                </a:extLst>
              </p:cNvPr>
              <p:cNvSpPr>
                <a:spLocks noGrp="1"/>
              </p:cNvSpPr>
              <p:nvPr>
                <p:ph type="title"/>
              </p:nvPr>
            </p:nvSpPr>
            <p:spPr/>
            <p:txBody>
              <a:bodyPr/>
              <a:lstStyle/>
              <a:p>
                <a:r>
                  <a:rPr lang="it-IT"/>
                  <a:t>Dispersion (</a:t>
                </a:r>
                <a14:m>
                  <m:oMath xmlns:m="http://schemas.openxmlformats.org/officeDocument/2006/math">
                    <m:r>
                      <a:rPr lang="it-IT" b="1" i="1">
                        <a:latin typeface="Cambria Math" panose="02040503050406030204" pitchFamily="18" charset="0"/>
                      </a:rPr>
                      <m:t>𝑳</m:t>
                    </m:r>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rPr>
                          <m:t>𝑳</m:t>
                        </m:r>
                      </m:e>
                      <m:sub>
                        <m:r>
                          <a:rPr lang="it-IT" b="1" i="1">
                            <a:latin typeface="Cambria Math" panose="02040503050406030204" pitchFamily="18" charset="0"/>
                          </a:rPr>
                          <m:t>𝒎𝒂𝒙</m:t>
                        </m:r>
                      </m:sub>
                    </m:sSub>
                  </m:oMath>
                </a14:m>
                <a:r>
                  <a:rPr lang="it-IT"/>
                  <a:t> )</a:t>
                </a:r>
              </a:p>
            </p:txBody>
          </p:sp>
        </mc:Choice>
        <mc:Fallback>
          <p:sp>
            <p:nvSpPr>
              <p:cNvPr id="2" name="Titolo 1">
                <a:extLst>
                  <a:ext uri="{FF2B5EF4-FFF2-40B4-BE49-F238E27FC236}">
                    <a16:creationId xmlns:a16="http://schemas.microsoft.com/office/drawing/2014/main" id="{E30F978B-F4E4-303A-8780-32EDDB55F9F6}"/>
                  </a:ext>
                </a:extLst>
              </p:cNvPr>
              <p:cNvSpPr>
                <a:spLocks noGrp="1" noRot="1" noChangeAspect="1" noMove="1" noResize="1" noEditPoints="1" noAdjustHandles="1" noChangeArrowheads="1" noChangeShapeType="1" noTextEdit="1"/>
              </p:cNvSpPr>
              <p:nvPr>
                <p:ph type="title"/>
              </p:nvPr>
            </p:nvSpPr>
            <p:spPr>
              <a:blipFill>
                <a:blip r:embed="rId2"/>
                <a:stretch>
                  <a:fillRect l="-886" t="-5970"/>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BB961393-5D3C-51E1-2D7F-65AB4EF80990}"/>
              </a:ext>
            </a:extLst>
          </p:cNvPr>
          <p:cNvPicPr>
            <a:picLocks noChangeAspect="1"/>
          </p:cNvPicPr>
          <p:nvPr/>
        </p:nvPicPr>
        <p:blipFill>
          <a:blip r:embed="rId3"/>
          <a:stretch>
            <a:fillRect/>
          </a:stretch>
        </p:blipFill>
        <p:spPr>
          <a:xfrm>
            <a:off x="685800" y="1554718"/>
            <a:ext cx="7772400" cy="3748563"/>
          </a:xfrm>
          <a:prstGeom prst="rect">
            <a:avLst/>
          </a:prstGeom>
        </p:spPr>
      </p:pic>
    </p:spTree>
    <p:extLst>
      <p:ext uri="{BB962C8B-B14F-4D97-AF65-F5344CB8AC3E}">
        <p14:creationId xmlns:p14="http://schemas.microsoft.com/office/powerpoint/2010/main" val="3373406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a:extLst>
                  <a:ext uri="{FF2B5EF4-FFF2-40B4-BE49-F238E27FC236}">
                    <a16:creationId xmlns:a16="http://schemas.microsoft.com/office/drawing/2014/main" id="{E45C2AB2-A091-2FE8-E882-45BC4A5F02C9}"/>
                  </a:ext>
                </a:extLst>
              </p:cNvPr>
              <p:cNvSpPr>
                <a:spLocks noGrp="1"/>
              </p:cNvSpPr>
              <p:nvPr>
                <p:ph type="title"/>
              </p:nvPr>
            </p:nvSpPr>
            <p:spPr/>
            <p:txBody>
              <a:bodyPr/>
              <a:lstStyle/>
              <a:p>
                <a:r>
                  <a:rPr lang="it-IT"/>
                  <a:t>Dispersion (</a:t>
                </a:r>
                <a14:m>
                  <m:oMath xmlns:m="http://schemas.openxmlformats.org/officeDocument/2006/math">
                    <m:r>
                      <a:rPr lang="it-IT" b="1" i="1">
                        <a:latin typeface="Cambria Math" panose="02040503050406030204" pitchFamily="18" charset="0"/>
                      </a:rPr>
                      <m:t>𝑳</m:t>
                    </m:r>
                    <m:r>
                      <a:rPr lang="it-IT" b="1" i="1">
                        <a:latin typeface="Cambria Math" panose="02040503050406030204" pitchFamily="18" charset="0"/>
                      </a:rPr>
                      <m:t>=</m:t>
                    </m:r>
                    <m:r>
                      <a:rPr lang="it-IT" b="1" i="1">
                        <a:latin typeface="Cambria Math" panose="02040503050406030204" pitchFamily="18" charset="0"/>
                      </a:rPr>
                      <m:t>𝟐</m:t>
                    </m:r>
                    <m:sSub>
                      <m:sSubPr>
                        <m:ctrlPr>
                          <a:rPr lang="it-IT" b="1" i="1">
                            <a:latin typeface="Cambria Math" panose="02040503050406030204" pitchFamily="18" charset="0"/>
                          </a:rPr>
                        </m:ctrlPr>
                      </m:sSubPr>
                      <m:e>
                        <m:r>
                          <a:rPr lang="it-IT" b="1" i="1">
                            <a:latin typeface="Cambria Math" panose="02040503050406030204" pitchFamily="18" charset="0"/>
                          </a:rPr>
                          <m:t>𝑳</m:t>
                        </m:r>
                      </m:e>
                      <m:sub>
                        <m:r>
                          <a:rPr lang="it-IT" b="1" i="1">
                            <a:latin typeface="Cambria Math" panose="02040503050406030204" pitchFamily="18" charset="0"/>
                          </a:rPr>
                          <m:t>𝒎𝒂𝒙</m:t>
                        </m:r>
                      </m:sub>
                    </m:sSub>
                  </m:oMath>
                </a14:m>
                <a:r>
                  <a:rPr lang="it-IT"/>
                  <a:t> )</a:t>
                </a:r>
              </a:p>
            </p:txBody>
          </p:sp>
        </mc:Choice>
        <mc:Fallback>
          <p:sp>
            <p:nvSpPr>
              <p:cNvPr id="2" name="Titolo 1">
                <a:extLst>
                  <a:ext uri="{FF2B5EF4-FFF2-40B4-BE49-F238E27FC236}">
                    <a16:creationId xmlns:a16="http://schemas.microsoft.com/office/drawing/2014/main" id="{E45C2AB2-A091-2FE8-E882-45BC4A5F02C9}"/>
                  </a:ext>
                </a:extLst>
              </p:cNvPr>
              <p:cNvSpPr>
                <a:spLocks noGrp="1" noRot="1" noChangeAspect="1" noMove="1" noResize="1" noEditPoints="1" noAdjustHandles="1" noChangeArrowheads="1" noChangeShapeType="1" noTextEdit="1"/>
              </p:cNvSpPr>
              <p:nvPr>
                <p:ph type="title"/>
              </p:nvPr>
            </p:nvSpPr>
            <p:spPr>
              <a:blipFill>
                <a:blip r:embed="rId2"/>
                <a:stretch>
                  <a:fillRect l="-886" t="-5970"/>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AA743209-0D79-F77F-C415-4B7C74BF4854}"/>
              </a:ext>
            </a:extLst>
          </p:cNvPr>
          <p:cNvPicPr>
            <a:picLocks noChangeAspect="1"/>
          </p:cNvPicPr>
          <p:nvPr/>
        </p:nvPicPr>
        <p:blipFill>
          <a:blip r:embed="rId3"/>
          <a:stretch>
            <a:fillRect/>
          </a:stretch>
        </p:blipFill>
        <p:spPr>
          <a:xfrm>
            <a:off x="685800" y="1554718"/>
            <a:ext cx="7772400" cy="3748563"/>
          </a:xfrm>
          <a:prstGeom prst="rect">
            <a:avLst/>
          </a:prstGeom>
        </p:spPr>
      </p:pic>
    </p:spTree>
    <p:extLst>
      <p:ext uri="{BB962C8B-B14F-4D97-AF65-F5344CB8AC3E}">
        <p14:creationId xmlns:p14="http://schemas.microsoft.com/office/powerpoint/2010/main" val="3935932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olo 1">
                <a:extLst>
                  <a:ext uri="{FF2B5EF4-FFF2-40B4-BE49-F238E27FC236}">
                    <a16:creationId xmlns:a16="http://schemas.microsoft.com/office/drawing/2014/main" id="{3DD75F84-FD33-2C50-1EE1-2BA97B7282E7}"/>
                  </a:ext>
                </a:extLst>
              </p:cNvPr>
              <p:cNvSpPr>
                <a:spLocks noGrp="1"/>
              </p:cNvSpPr>
              <p:nvPr>
                <p:ph type="title"/>
              </p:nvPr>
            </p:nvSpPr>
            <p:spPr/>
            <p:txBody>
              <a:bodyPr/>
              <a:lstStyle/>
              <a:p>
                <a:r>
                  <a:rPr lang="it-IT"/>
                  <a:t>Dispersion (</a:t>
                </a:r>
                <a14:m>
                  <m:oMath xmlns:m="http://schemas.openxmlformats.org/officeDocument/2006/math">
                    <m:r>
                      <a:rPr lang="it-IT" b="1" i="1">
                        <a:latin typeface="Cambria Math" panose="02040503050406030204" pitchFamily="18" charset="0"/>
                      </a:rPr>
                      <m:t>𝑳</m:t>
                    </m:r>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rPr>
                          <m:t>𝟐</m:t>
                        </m:r>
                        <m:r>
                          <a:rPr lang="it-IT" b="1" i="1">
                            <a:latin typeface="Cambria Math" panose="02040503050406030204" pitchFamily="18" charset="0"/>
                          </a:rPr>
                          <m:t>𝑳</m:t>
                        </m:r>
                      </m:e>
                      <m:sub>
                        <m:r>
                          <a:rPr lang="it-IT" b="1" i="1">
                            <a:latin typeface="Cambria Math" panose="02040503050406030204" pitchFamily="18" charset="0"/>
                          </a:rPr>
                          <m:t>𝒎𝒂𝒙</m:t>
                        </m:r>
                      </m:sub>
                    </m:sSub>
                  </m:oMath>
                </a14:m>
                <a:r>
                  <a:rPr lang="it-IT"/>
                  <a:t> )</a:t>
                </a:r>
              </a:p>
            </p:txBody>
          </p:sp>
        </mc:Choice>
        <mc:Fallback>
          <p:sp>
            <p:nvSpPr>
              <p:cNvPr id="2" name="Titolo 1">
                <a:extLst>
                  <a:ext uri="{FF2B5EF4-FFF2-40B4-BE49-F238E27FC236}">
                    <a16:creationId xmlns:a16="http://schemas.microsoft.com/office/drawing/2014/main" id="{3DD75F84-FD33-2C50-1EE1-2BA97B7282E7}"/>
                  </a:ext>
                </a:extLst>
              </p:cNvPr>
              <p:cNvSpPr>
                <a:spLocks noGrp="1" noRot="1" noChangeAspect="1" noMove="1" noResize="1" noEditPoints="1" noAdjustHandles="1" noChangeArrowheads="1" noChangeShapeType="1" noTextEdit="1"/>
              </p:cNvSpPr>
              <p:nvPr>
                <p:ph type="title"/>
              </p:nvPr>
            </p:nvSpPr>
            <p:spPr>
              <a:blipFill>
                <a:blip r:embed="rId2"/>
                <a:stretch>
                  <a:fillRect l="-886" t="-5970"/>
                </a:stretch>
              </a:blipFill>
            </p:spPr>
            <p:txBody>
              <a:bodyPr/>
              <a:lstStyle/>
              <a:p>
                <a:r>
                  <a:rPr lang="it-IT">
                    <a:noFill/>
                  </a:rPr>
                  <a:t> </a:t>
                </a:r>
              </a:p>
            </p:txBody>
          </p:sp>
        </mc:Fallback>
      </mc:AlternateContent>
      <p:pic>
        <p:nvPicPr>
          <p:cNvPr id="4" name="Immagine 3">
            <a:extLst>
              <a:ext uri="{FF2B5EF4-FFF2-40B4-BE49-F238E27FC236}">
                <a16:creationId xmlns:a16="http://schemas.microsoft.com/office/drawing/2014/main" id="{CABD44D1-34ED-3BF4-4370-8E6369E40E5B}"/>
              </a:ext>
            </a:extLst>
          </p:cNvPr>
          <p:cNvPicPr>
            <a:picLocks noChangeAspect="1"/>
          </p:cNvPicPr>
          <p:nvPr/>
        </p:nvPicPr>
        <p:blipFill>
          <a:blip r:embed="rId3"/>
          <a:stretch>
            <a:fillRect/>
          </a:stretch>
        </p:blipFill>
        <p:spPr>
          <a:xfrm>
            <a:off x="685800" y="1554718"/>
            <a:ext cx="7772400" cy="3748563"/>
          </a:xfrm>
          <a:prstGeom prst="rect">
            <a:avLst/>
          </a:prstGeom>
        </p:spPr>
      </p:pic>
    </p:spTree>
    <p:extLst>
      <p:ext uri="{BB962C8B-B14F-4D97-AF65-F5344CB8AC3E}">
        <p14:creationId xmlns:p14="http://schemas.microsoft.com/office/powerpoint/2010/main" val="1398824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9A28AE-7CBE-7B94-1705-33F80A4AB6E4}"/>
              </a:ext>
            </a:extLst>
          </p:cNvPr>
          <p:cNvSpPr>
            <a:spLocks noGrp="1"/>
          </p:cNvSpPr>
          <p:nvPr>
            <p:ph type="title"/>
          </p:nvPr>
        </p:nvSpPr>
        <p:spPr>
          <a:xfrm>
            <a:off x="281478" y="291566"/>
            <a:ext cx="8862522" cy="611948"/>
          </a:xfrm>
        </p:spPr>
        <p:txBody>
          <a:bodyPr>
            <a:normAutofit fontScale="90000"/>
          </a:bodyPr>
          <a:lstStyle/>
          <a:p>
            <a:r>
              <a:rPr lang="it-IT"/>
              <a:t>Combined effect of phase noise and dispersion (mutual information)</a:t>
            </a:r>
          </a:p>
        </p:txBody>
      </p:sp>
      <p:pic>
        <p:nvPicPr>
          <p:cNvPr id="6" name="Immagine 5">
            <a:extLst>
              <a:ext uri="{FF2B5EF4-FFF2-40B4-BE49-F238E27FC236}">
                <a16:creationId xmlns:a16="http://schemas.microsoft.com/office/drawing/2014/main" id="{C615FD1A-5F29-2D29-A0CF-4C6038A78EFE}"/>
              </a:ext>
            </a:extLst>
          </p:cNvPr>
          <p:cNvPicPr>
            <a:picLocks noChangeAspect="1"/>
          </p:cNvPicPr>
          <p:nvPr/>
        </p:nvPicPr>
        <p:blipFill>
          <a:blip r:embed="rId2"/>
          <a:srcRect l="4480" t="4043" r="7164"/>
          <a:stretch/>
        </p:blipFill>
        <p:spPr>
          <a:xfrm>
            <a:off x="431544" y="1567543"/>
            <a:ext cx="8280911" cy="4337314"/>
          </a:xfrm>
          <a:prstGeom prst="rect">
            <a:avLst/>
          </a:prstGeom>
        </p:spPr>
      </p:pic>
    </p:spTree>
    <p:extLst>
      <p:ext uri="{BB962C8B-B14F-4D97-AF65-F5344CB8AC3E}">
        <p14:creationId xmlns:p14="http://schemas.microsoft.com/office/powerpoint/2010/main" val="705018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9F34C-C02D-378B-4642-DD84018404E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85A2A55-CE9C-6ED3-7577-09D62E6E9A39}"/>
              </a:ext>
            </a:extLst>
          </p:cNvPr>
          <p:cNvSpPr>
            <a:spLocks noGrp="1"/>
          </p:cNvSpPr>
          <p:nvPr>
            <p:ph type="title"/>
          </p:nvPr>
        </p:nvSpPr>
        <p:spPr>
          <a:xfrm>
            <a:off x="281478" y="291566"/>
            <a:ext cx="8862522" cy="611948"/>
          </a:xfrm>
        </p:spPr>
        <p:txBody>
          <a:bodyPr>
            <a:normAutofit/>
          </a:bodyPr>
          <a:lstStyle/>
          <a:p>
            <a:r>
              <a:rPr lang="it-IT"/>
              <a:t>Combined effect of phase noise and dispersion (QBER)</a:t>
            </a:r>
          </a:p>
        </p:txBody>
      </p:sp>
      <p:pic>
        <p:nvPicPr>
          <p:cNvPr id="3" name="Immagine 2">
            <a:extLst>
              <a:ext uri="{FF2B5EF4-FFF2-40B4-BE49-F238E27FC236}">
                <a16:creationId xmlns:a16="http://schemas.microsoft.com/office/drawing/2014/main" id="{5AA1353F-5707-F8B6-405E-5BF2E128FF36}"/>
              </a:ext>
            </a:extLst>
          </p:cNvPr>
          <p:cNvPicPr>
            <a:picLocks noChangeAspect="1"/>
          </p:cNvPicPr>
          <p:nvPr/>
        </p:nvPicPr>
        <p:blipFill>
          <a:blip r:embed="rId2"/>
          <a:srcRect l="3260" t="4358" r="7299" b="253"/>
          <a:stretch/>
        </p:blipFill>
        <p:spPr>
          <a:xfrm>
            <a:off x="349894" y="1556657"/>
            <a:ext cx="8444211" cy="4343399"/>
          </a:xfrm>
          <a:prstGeom prst="rect">
            <a:avLst/>
          </a:prstGeom>
        </p:spPr>
      </p:pic>
    </p:spTree>
    <p:extLst>
      <p:ext uri="{BB962C8B-B14F-4D97-AF65-F5344CB8AC3E}">
        <p14:creationId xmlns:p14="http://schemas.microsoft.com/office/powerpoint/2010/main" val="548845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8B0424-541F-B305-F6FC-4B4A42C11DDF}"/>
              </a:ext>
            </a:extLst>
          </p:cNvPr>
          <p:cNvSpPr>
            <a:spLocks noGrp="1"/>
          </p:cNvSpPr>
          <p:nvPr>
            <p:ph type="title"/>
          </p:nvPr>
        </p:nvSpPr>
        <p:spPr>
          <a:xfrm>
            <a:off x="562957" y="280681"/>
            <a:ext cx="8581043" cy="840400"/>
          </a:xfrm>
        </p:spPr>
        <p:txBody>
          <a:bodyPr>
            <a:normAutofit/>
          </a:bodyPr>
          <a:lstStyle/>
          <a:p>
            <a:r>
              <a:rPr lang="it-IT" sz="2800" err="1"/>
              <a:t>Table</a:t>
            </a:r>
            <a:r>
              <a:rPr lang="it-IT" sz="2800"/>
              <a:t> of </a:t>
            </a:r>
            <a:r>
              <a:rPr lang="it-IT" sz="2800" err="1"/>
              <a:t>contents</a:t>
            </a:r>
            <a:endParaRPr lang="it-IT" sz="2800"/>
          </a:p>
        </p:txBody>
      </p:sp>
      <p:sp>
        <p:nvSpPr>
          <p:cNvPr id="5" name="CasellaDiTesto 4">
            <a:extLst>
              <a:ext uri="{FF2B5EF4-FFF2-40B4-BE49-F238E27FC236}">
                <a16:creationId xmlns:a16="http://schemas.microsoft.com/office/drawing/2014/main" id="{B456E560-76E9-5CE3-49BC-7A8EFCB1D160}"/>
              </a:ext>
            </a:extLst>
          </p:cNvPr>
          <p:cNvSpPr txBox="1"/>
          <p:nvPr/>
        </p:nvSpPr>
        <p:spPr>
          <a:xfrm>
            <a:off x="562957" y="1060595"/>
            <a:ext cx="8265357" cy="2246769"/>
          </a:xfrm>
          <a:prstGeom prst="rect">
            <a:avLst/>
          </a:prstGeom>
          <a:noFill/>
        </p:spPr>
        <p:txBody>
          <a:bodyPr wrap="square" rtlCol="0">
            <a:spAutoFit/>
          </a:bodyPr>
          <a:lstStyle/>
          <a:p>
            <a:pPr algn="just"/>
            <a:endParaRPr lang="it-IT" sz="2000"/>
          </a:p>
          <a:p>
            <a:pPr marL="285750" indent="-285750" algn="just">
              <a:buFont typeface="Arial" panose="020B0604020202020204" pitchFamily="34" charset="0"/>
              <a:buChar char="•"/>
            </a:pPr>
            <a:r>
              <a:rPr lang="it-IT" sz="2000"/>
              <a:t>Channel models of DV-QKD </a:t>
            </a:r>
            <a:r>
              <a:rPr lang="it-IT" sz="2000" err="1"/>
              <a:t>protocols</a:t>
            </a:r>
            <a:r>
              <a:rPr lang="it-IT" sz="2000"/>
              <a:t> </a:t>
            </a:r>
            <a:r>
              <a:rPr lang="it-IT" sz="2000" err="1"/>
              <a:t>without</a:t>
            </a:r>
            <a:r>
              <a:rPr lang="it-IT" sz="2000"/>
              <a:t> </a:t>
            </a:r>
            <a:r>
              <a:rPr lang="it-IT" sz="2000" err="1"/>
              <a:t>eavesdropping</a:t>
            </a:r>
            <a:endParaRPr lang="it-IT" sz="2000"/>
          </a:p>
          <a:p>
            <a:pPr marL="285750" indent="-285750" algn="just">
              <a:buFont typeface="Arial" panose="020B0604020202020204" pitchFamily="34" charset="0"/>
              <a:buChar char="•"/>
            </a:pPr>
            <a:r>
              <a:rPr lang="it-IT" sz="2000"/>
              <a:t>Channel models of DV-QKD </a:t>
            </a:r>
            <a:r>
              <a:rPr lang="it-IT" sz="2000" err="1"/>
              <a:t>protocols</a:t>
            </a:r>
            <a:r>
              <a:rPr lang="it-IT" sz="2000"/>
              <a:t> in case of </a:t>
            </a:r>
            <a:r>
              <a:rPr lang="it-IT" sz="2000" err="1"/>
              <a:t>intercept-resend</a:t>
            </a:r>
            <a:r>
              <a:rPr lang="it-IT" sz="2000"/>
              <a:t> </a:t>
            </a:r>
            <a:r>
              <a:rPr lang="it-IT" sz="2000" err="1"/>
              <a:t>attacks</a:t>
            </a:r>
            <a:endParaRPr lang="it-IT" sz="2000"/>
          </a:p>
          <a:p>
            <a:pPr marL="285750" indent="-285750" algn="just">
              <a:buFont typeface="Arial" panose="020B0604020202020204" pitchFamily="34" charset="0"/>
              <a:buChar char="•"/>
            </a:pPr>
            <a:r>
              <a:rPr lang="it-IT" sz="2000"/>
              <a:t>CV-QKD quantum limited information rate</a:t>
            </a:r>
          </a:p>
          <a:p>
            <a:pPr marL="285750" indent="-285750" algn="just">
              <a:buFont typeface="Arial" panose="020B0604020202020204" pitchFamily="34" charset="0"/>
              <a:buChar char="•"/>
            </a:pPr>
            <a:r>
              <a:rPr lang="it-IT" sz="2000" err="1"/>
              <a:t>CV-QKD phase noise case</a:t>
            </a:r>
          </a:p>
          <a:p>
            <a:pPr marL="285750" indent="-285750" algn="just">
              <a:buFont typeface="Arial" panose="020B0604020202020204" pitchFamily="34" charset="0"/>
              <a:buChar char="•"/>
            </a:pPr>
            <a:r>
              <a:rPr lang="it-IT" sz="2000" err="1"/>
              <a:t>CV-QKD dispersion case</a:t>
            </a:r>
          </a:p>
          <a:p>
            <a:pPr marL="285750" indent="-285750" algn="just">
              <a:buFont typeface="Arial" panose="020B0604020202020204" pitchFamily="34" charset="0"/>
              <a:buChar char="•"/>
            </a:pPr>
            <a:r>
              <a:rPr lang="it-IT" sz="2000" err="1"/>
              <a:t>CV-QKD dispersion + phase noise case</a:t>
            </a:r>
          </a:p>
        </p:txBody>
      </p:sp>
      <p:pic>
        <p:nvPicPr>
          <p:cNvPr id="6" name="Immagine 5" descr="Immagine che contiene testo, numero, Carattere, schermata&#10;&#10;Descrizione generata automaticamente">
            <a:extLst>
              <a:ext uri="{FF2B5EF4-FFF2-40B4-BE49-F238E27FC236}">
                <a16:creationId xmlns:a16="http://schemas.microsoft.com/office/drawing/2014/main" id="{9B81DDF4-6107-2482-D355-0AEBE82DD6D1}"/>
              </a:ext>
            </a:extLst>
          </p:cNvPr>
          <p:cNvPicPr>
            <a:picLocks noChangeAspect="1"/>
          </p:cNvPicPr>
          <p:nvPr/>
        </p:nvPicPr>
        <p:blipFill>
          <a:blip r:embed="rId2"/>
          <a:stretch>
            <a:fillRect/>
          </a:stretch>
        </p:blipFill>
        <p:spPr>
          <a:xfrm>
            <a:off x="1371600" y="3307365"/>
            <a:ext cx="6574984" cy="2733314"/>
          </a:xfrm>
          <a:prstGeom prst="rect">
            <a:avLst/>
          </a:prstGeom>
        </p:spPr>
      </p:pic>
      <p:sp>
        <p:nvSpPr>
          <p:cNvPr id="7" name="CasellaDiTesto 6">
            <a:extLst>
              <a:ext uri="{FF2B5EF4-FFF2-40B4-BE49-F238E27FC236}">
                <a16:creationId xmlns:a16="http://schemas.microsoft.com/office/drawing/2014/main" id="{8F05F65F-F009-344F-8BCE-B10BCE123F96}"/>
              </a:ext>
            </a:extLst>
          </p:cNvPr>
          <p:cNvSpPr txBox="1"/>
          <p:nvPr/>
        </p:nvSpPr>
        <p:spPr>
          <a:xfrm>
            <a:off x="2286000" y="6295073"/>
            <a:ext cx="2811667" cy="369332"/>
          </a:xfrm>
          <a:prstGeom prst="rect">
            <a:avLst/>
          </a:prstGeom>
          <a:noFill/>
        </p:spPr>
        <p:txBody>
          <a:bodyPr wrap="none" rtlCol="0">
            <a:spAutoFit/>
          </a:bodyPr>
          <a:lstStyle/>
          <a:p>
            <a:r>
              <a:rPr lang="it-IT">
                <a:sym typeface="Wingdings" pitchFamily="2" charset="2"/>
              </a:rPr>
              <a:t>&lt;- mettere anche nome Rob</a:t>
            </a:r>
            <a:endParaRPr lang="it-IT"/>
          </a:p>
        </p:txBody>
      </p:sp>
    </p:spTree>
    <p:extLst>
      <p:ext uri="{BB962C8B-B14F-4D97-AF65-F5344CB8AC3E}">
        <p14:creationId xmlns:p14="http://schemas.microsoft.com/office/powerpoint/2010/main" val="117011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numero, Carattere, schermata&#10;&#10;Descrizione generata automaticamente">
            <a:extLst>
              <a:ext uri="{FF2B5EF4-FFF2-40B4-BE49-F238E27FC236}">
                <a16:creationId xmlns:a16="http://schemas.microsoft.com/office/drawing/2014/main" id="{46431106-A9BE-3E0D-4070-4FC412648329}"/>
              </a:ext>
            </a:extLst>
          </p:cNvPr>
          <p:cNvPicPr>
            <a:picLocks noChangeAspect="1"/>
          </p:cNvPicPr>
          <p:nvPr/>
        </p:nvPicPr>
        <p:blipFill>
          <a:blip r:embed="rId2"/>
          <a:stretch>
            <a:fillRect/>
          </a:stretch>
        </p:blipFill>
        <p:spPr>
          <a:xfrm>
            <a:off x="685800" y="2566308"/>
            <a:ext cx="7772400" cy="3231097"/>
          </a:xfrm>
          <a:prstGeom prst="rect">
            <a:avLst/>
          </a:prstGeom>
        </p:spPr>
      </p:pic>
      <p:sp>
        <p:nvSpPr>
          <p:cNvPr id="7" name="CasellaDiTesto 6">
            <a:extLst>
              <a:ext uri="{FF2B5EF4-FFF2-40B4-BE49-F238E27FC236}">
                <a16:creationId xmlns:a16="http://schemas.microsoft.com/office/drawing/2014/main" id="{2FC51385-CF1F-50E9-6FB6-45B4B5C02B29}"/>
              </a:ext>
            </a:extLst>
          </p:cNvPr>
          <p:cNvSpPr txBox="1"/>
          <p:nvPr/>
        </p:nvSpPr>
        <p:spPr>
          <a:xfrm>
            <a:off x="337458" y="1365979"/>
            <a:ext cx="9209314" cy="1200329"/>
          </a:xfrm>
          <a:prstGeom prst="rect">
            <a:avLst/>
          </a:prstGeom>
          <a:noFill/>
        </p:spPr>
        <p:txBody>
          <a:bodyPr wrap="square">
            <a:spAutoFit/>
          </a:bodyPr>
          <a:lstStyle/>
          <a:p>
            <a:r>
              <a:rPr lang="it-IT">
                <a:solidFill>
                  <a:srgbClr val="000000"/>
                </a:solidFill>
                <a:effectLst/>
                <a:latin typeface="Helvetica" pitchFamily="2" charset="0"/>
              </a:rPr>
              <a:t>Comparison of the maximum mutual information of the QAM formats for the quantum limited case, only phase noise 1 kHz−80 dBc case, only dispersion 17 ps km−1 nm−1</a:t>
            </a:r>
          </a:p>
          <a:p>
            <a:r>
              <a:rPr lang="it-IT">
                <a:solidFill>
                  <a:srgbClr val="000000"/>
                </a:solidFill>
                <a:effectLst/>
                <a:latin typeface="Helvetica" pitchFamily="2" charset="0"/>
              </a:rPr>
              <a:t>and L= Lmax case and dispersion and phase noise case. Highlighted in blue the maximum capacity for each column.</a:t>
            </a:r>
          </a:p>
        </p:txBody>
      </p:sp>
      <p:sp>
        <p:nvSpPr>
          <p:cNvPr id="8" name="Titolo 1">
            <a:extLst>
              <a:ext uri="{FF2B5EF4-FFF2-40B4-BE49-F238E27FC236}">
                <a16:creationId xmlns:a16="http://schemas.microsoft.com/office/drawing/2014/main" id="{9AF40FB2-D61A-0CE9-9461-7738EC6DCC35}"/>
              </a:ext>
            </a:extLst>
          </p:cNvPr>
          <p:cNvSpPr>
            <a:spLocks noGrp="1"/>
          </p:cNvSpPr>
          <p:nvPr>
            <p:ph type="title"/>
          </p:nvPr>
        </p:nvSpPr>
        <p:spPr>
          <a:xfrm>
            <a:off x="281478" y="269794"/>
            <a:ext cx="8581043" cy="840400"/>
          </a:xfrm>
        </p:spPr>
        <p:txBody>
          <a:bodyPr/>
          <a:lstStyle/>
          <a:p>
            <a:r>
              <a:rPr lang="it-IT"/>
              <a:t>Capacity comparison</a:t>
            </a:r>
          </a:p>
        </p:txBody>
      </p:sp>
    </p:spTree>
    <p:extLst>
      <p:ext uri="{BB962C8B-B14F-4D97-AF65-F5344CB8AC3E}">
        <p14:creationId xmlns:p14="http://schemas.microsoft.com/office/powerpoint/2010/main" val="3457887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088222-F1D5-3511-DCDB-888DD4BD632F}"/>
              </a:ext>
            </a:extLst>
          </p:cNvPr>
          <p:cNvSpPr>
            <a:spLocks noGrp="1"/>
          </p:cNvSpPr>
          <p:nvPr>
            <p:ph type="title"/>
          </p:nvPr>
        </p:nvSpPr>
        <p:spPr>
          <a:xfrm>
            <a:off x="344145" y="320068"/>
            <a:ext cx="8581043" cy="552703"/>
          </a:xfrm>
        </p:spPr>
        <p:txBody>
          <a:bodyPr/>
          <a:lstStyle/>
          <a:p>
            <a:r>
              <a:rPr lang="it-IT" err="1"/>
              <a:t>BB84 channel model (without eavesdropping)</a:t>
            </a:r>
            <a:endParaRPr lang="it-IT"/>
          </a:p>
        </p:txBody>
      </p:sp>
      <p:pic>
        <p:nvPicPr>
          <p:cNvPr id="7" name="Immagine 6">
            <a:extLst>
              <a:ext uri="{FF2B5EF4-FFF2-40B4-BE49-F238E27FC236}">
                <a16:creationId xmlns:a16="http://schemas.microsoft.com/office/drawing/2014/main" id="{E54E68FA-E4E6-21BF-A86A-4DA6D7DC9484}"/>
              </a:ext>
            </a:extLst>
          </p:cNvPr>
          <p:cNvPicPr>
            <a:picLocks noChangeAspect="1"/>
          </p:cNvPicPr>
          <p:nvPr/>
        </p:nvPicPr>
        <p:blipFill>
          <a:blip r:embed="rId2"/>
          <a:stretch>
            <a:fillRect/>
          </a:stretch>
        </p:blipFill>
        <p:spPr>
          <a:xfrm>
            <a:off x="288521" y="3193441"/>
            <a:ext cx="3700252" cy="2166189"/>
          </a:xfrm>
          <a:prstGeom prst="rect">
            <a:avLst/>
          </a:prstGeom>
        </p:spPr>
      </p:pic>
      <p:pic>
        <p:nvPicPr>
          <p:cNvPr id="9" name="Immagine 8" descr="Immagine che contiene Carattere, testo, bianco, numero&#10;&#10;Descrizione generata automaticamente">
            <a:extLst>
              <a:ext uri="{FF2B5EF4-FFF2-40B4-BE49-F238E27FC236}">
                <a16:creationId xmlns:a16="http://schemas.microsoft.com/office/drawing/2014/main" id="{888D22FF-8F67-09EB-1E5B-52092AC295EE}"/>
              </a:ext>
            </a:extLst>
          </p:cNvPr>
          <p:cNvPicPr>
            <a:picLocks noChangeAspect="1"/>
          </p:cNvPicPr>
          <p:nvPr/>
        </p:nvPicPr>
        <p:blipFill>
          <a:blip r:embed="rId3"/>
          <a:stretch>
            <a:fillRect/>
          </a:stretch>
        </p:blipFill>
        <p:spPr>
          <a:xfrm>
            <a:off x="4735285" y="3666927"/>
            <a:ext cx="3124200" cy="762000"/>
          </a:xfrm>
          <a:prstGeom prst="rect">
            <a:avLst/>
          </a:prstGeom>
        </p:spPr>
      </p:pic>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2AC9D6A4-A63E-7572-0C12-D941EB4716CB}"/>
                  </a:ext>
                </a:extLst>
              </p:cNvPr>
              <p:cNvSpPr txBox="1"/>
              <p:nvPr/>
            </p:nvSpPr>
            <p:spPr>
              <a:xfrm>
                <a:off x="4870787" y="5062626"/>
                <a:ext cx="1961306" cy="2970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𝑋</m:t>
                              </m:r>
                              <m:r>
                                <a:rPr lang="it-IT" b="0" i="1" smtClean="0">
                                  <a:latin typeface="Cambria Math" panose="02040503050406030204" pitchFamily="18" charset="0"/>
                                </a:rPr>
                                <m:t>,</m:t>
                              </m:r>
                              <m:r>
                                <a:rPr lang="it-IT" b="0" i="1" smtClean="0">
                                  <a:latin typeface="Cambria Math" panose="02040503050406030204" pitchFamily="18" charset="0"/>
                                </a:rPr>
                                <m:t>𝑌</m:t>
                              </m:r>
                            </m:e>
                          </m:d>
                        </m:e>
                        <m:sub>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𝐵𝐵</m:t>
                              </m:r>
                              <m:r>
                                <a:rPr lang="it-IT" b="0" i="1" smtClean="0">
                                  <a:latin typeface="Cambria Math" panose="02040503050406030204" pitchFamily="18" charset="0"/>
                                </a:rPr>
                                <m:t>84</m:t>
                              </m:r>
                            </m:e>
                          </m:d>
                        </m:sub>
                      </m:sSub>
                      <m:r>
                        <a:rPr lang="it-IT" b="0" i="1" smtClean="0">
                          <a:latin typeface="Cambria Math" panose="02040503050406030204" pitchFamily="18" charset="0"/>
                        </a:rPr>
                        <m:t>=1/2</m:t>
                      </m:r>
                    </m:oMath>
                  </m:oMathPara>
                </a14:m>
                <a:endParaRPr lang="it-IT"/>
              </a:p>
            </p:txBody>
          </p:sp>
        </mc:Choice>
        <mc:Fallback>
          <p:sp>
            <p:nvSpPr>
              <p:cNvPr id="10" name="CasellaDiTesto 9">
                <a:extLst>
                  <a:ext uri="{FF2B5EF4-FFF2-40B4-BE49-F238E27FC236}">
                    <a16:creationId xmlns:a16="http://schemas.microsoft.com/office/drawing/2014/main" id="{2AC9D6A4-A63E-7572-0C12-D941EB4716CB}"/>
                  </a:ext>
                </a:extLst>
              </p:cNvPr>
              <p:cNvSpPr txBox="1">
                <a:spLocks noRot="1" noChangeAspect="1" noMove="1" noResize="1" noEditPoints="1" noAdjustHandles="1" noChangeArrowheads="1" noChangeShapeType="1" noTextEdit="1"/>
              </p:cNvSpPr>
              <p:nvPr/>
            </p:nvSpPr>
            <p:spPr>
              <a:xfrm>
                <a:off x="4870787" y="5062626"/>
                <a:ext cx="1961306" cy="297004"/>
              </a:xfrm>
              <a:prstGeom prst="rect">
                <a:avLst/>
              </a:prstGeom>
              <a:blipFill>
                <a:blip r:embed="rId4"/>
                <a:stretch>
                  <a:fillRect l="-1923" t="-4167" r="-1923" b="-29167"/>
                </a:stretch>
              </a:blipFill>
            </p:spPr>
            <p:txBody>
              <a:bodyPr/>
              <a:lstStyle/>
              <a:p>
                <a:r>
                  <a:rPr lang="it-IT">
                    <a:noFill/>
                  </a:rPr>
                  <a:t> </a:t>
                </a:r>
              </a:p>
            </p:txBody>
          </p:sp>
        </mc:Fallback>
      </mc:AlternateContent>
      <p:sp>
        <p:nvSpPr>
          <p:cNvPr id="13" name="CasellaDiTesto 12">
            <a:extLst>
              <a:ext uri="{FF2B5EF4-FFF2-40B4-BE49-F238E27FC236}">
                <a16:creationId xmlns:a16="http://schemas.microsoft.com/office/drawing/2014/main" id="{CCD3802D-43CF-2A04-144A-27F7A7B74608}"/>
              </a:ext>
            </a:extLst>
          </p:cNvPr>
          <p:cNvSpPr txBox="1"/>
          <p:nvPr/>
        </p:nvSpPr>
        <p:spPr>
          <a:xfrm>
            <a:off x="288520" y="1469018"/>
            <a:ext cx="8692292" cy="1477328"/>
          </a:xfrm>
          <a:prstGeom prst="rect">
            <a:avLst/>
          </a:prstGeom>
          <a:noFill/>
        </p:spPr>
        <p:txBody>
          <a:bodyPr wrap="square">
            <a:spAutoFit/>
          </a:bodyPr>
          <a:lstStyle/>
          <a:p>
            <a:pPr algn="just"/>
            <a:r>
              <a:rPr lang="it-IT"/>
              <a:t>One of the most important applications of quantum information theory and cryptography is Quantum Key Distribution: a secret key is exchanged through a quantum communication</a:t>
            </a:r>
          </a:p>
          <a:p>
            <a:pPr algn="just"/>
            <a:r>
              <a:rPr lang="it-IT"/>
              <a:t>channel using quantum states, and then it can be used as a one-time pad key in a cryptosystem. We can use the tools of information theory to construct channel models for QKD protocols: </a:t>
            </a:r>
          </a:p>
        </p:txBody>
      </p:sp>
      <p:sp>
        <p:nvSpPr>
          <p:cNvPr id="14" name="CasellaDiTesto 13">
            <a:extLst>
              <a:ext uri="{FF2B5EF4-FFF2-40B4-BE49-F238E27FC236}">
                <a16:creationId xmlns:a16="http://schemas.microsoft.com/office/drawing/2014/main" id="{CE467924-BFCE-8160-B96A-EDE4B9C010D5}"/>
              </a:ext>
            </a:extLst>
          </p:cNvPr>
          <p:cNvSpPr txBox="1"/>
          <p:nvPr/>
        </p:nvSpPr>
        <p:spPr>
          <a:xfrm>
            <a:off x="4865914" y="3244334"/>
            <a:ext cx="1966179" cy="369332"/>
          </a:xfrm>
          <a:prstGeom prst="rect">
            <a:avLst/>
          </a:prstGeom>
          <a:noFill/>
        </p:spPr>
        <p:txBody>
          <a:bodyPr wrap="none" rtlCol="0">
            <a:spAutoFit/>
          </a:bodyPr>
          <a:lstStyle/>
          <a:p>
            <a:r>
              <a:rPr lang="it-IT"/>
              <a:t>Probability matrix: </a:t>
            </a:r>
          </a:p>
        </p:txBody>
      </p:sp>
      <p:sp>
        <p:nvSpPr>
          <p:cNvPr id="15" name="CasellaDiTesto 14">
            <a:extLst>
              <a:ext uri="{FF2B5EF4-FFF2-40B4-BE49-F238E27FC236}">
                <a16:creationId xmlns:a16="http://schemas.microsoft.com/office/drawing/2014/main" id="{9116F7D9-4962-0932-530C-10477751BFDD}"/>
              </a:ext>
            </a:extLst>
          </p:cNvPr>
          <p:cNvSpPr txBox="1"/>
          <p:nvPr/>
        </p:nvSpPr>
        <p:spPr>
          <a:xfrm>
            <a:off x="4865914" y="4550606"/>
            <a:ext cx="1098378" cy="369332"/>
          </a:xfrm>
          <a:prstGeom prst="rect">
            <a:avLst/>
          </a:prstGeom>
          <a:noFill/>
        </p:spPr>
        <p:txBody>
          <a:bodyPr wrap="none" rtlCol="0">
            <a:spAutoFit/>
          </a:bodyPr>
          <a:lstStyle/>
          <a:p>
            <a:r>
              <a:rPr lang="it-IT"/>
              <a:t>Capacity: </a:t>
            </a:r>
          </a:p>
        </p:txBody>
      </p:sp>
      <p:sp>
        <p:nvSpPr>
          <p:cNvPr id="3" name="CasellaDiTesto 2">
            <a:extLst>
              <a:ext uri="{FF2B5EF4-FFF2-40B4-BE49-F238E27FC236}">
                <a16:creationId xmlns:a16="http://schemas.microsoft.com/office/drawing/2014/main" id="{55DC12EA-ECF9-316A-AB94-7CEC414DC29D}"/>
              </a:ext>
            </a:extLst>
          </p:cNvPr>
          <p:cNvSpPr txBox="1"/>
          <p:nvPr/>
        </p:nvSpPr>
        <p:spPr>
          <a:xfrm>
            <a:off x="1164771" y="5577373"/>
            <a:ext cx="2113079" cy="369332"/>
          </a:xfrm>
          <a:prstGeom prst="rect">
            <a:avLst/>
          </a:prstGeom>
          <a:noFill/>
        </p:spPr>
        <p:txBody>
          <a:bodyPr wrap="none" rtlCol="0">
            <a:spAutoFit/>
          </a:bodyPr>
          <a:lstStyle/>
          <a:p>
            <a:r>
              <a:rPr lang="it-IT"/>
              <a:t>BB84 channel model</a:t>
            </a:r>
          </a:p>
        </p:txBody>
      </p:sp>
    </p:spTree>
    <p:extLst>
      <p:ext uri="{BB962C8B-B14F-4D97-AF65-F5344CB8AC3E}">
        <p14:creationId xmlns:p14="http://schemas.microsoft.com/office/powerpoint/2010/main" val="4061044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3EEE547-E90D-0572-4AFB-A1A5D27160A3}"/>
              </a:ext>
            </a:extLst>
          </p:cNvPr>
          <p:cNvPicPr>
            <a:picLocks noChangeAspect="1"/>
          </p:cNvPicPr>
          <p:nvPr/>
        </p:nvPicPr>
        <p:blipFill>
          <a:blip r:embed="rId2"/>
          <a:srcRect l="18738" r="14294"/>
          <a:stretch/>
        </p:blipFill>
        <p:spPr>
          <a:xfrm>
            <a:off x="805537" y="2440611"/>
            <a:ext cx="3287487" cy="2873760"/>
          </a:xfrm>
          <a:prstGeom prst="rect">
            <a:avLst/>
          </a:prstGeom>
        </p:spPr>
      </p:pic>
      <p:sp>
        <p:nvSpPr>
          <p:cNvPr id="9" name="CasellaDiTesto 8">
            <a:extLst>
              <a:ext uri="{FF2B5EF4-FFF2-40B4-BE49-F238E27FC236}">
                <a16:creationId xmlns:a16="http://schemas.microsoft.com/office/drawing/2014/main" id="{F68B21A7-7A2F-2200-965D-74E3AD8194FE}"/>
              </a:ext>
            </a:extLst>
          </p:cNvPr>
          <p:cNvSpPr txBox="1"/>
          <p:nvPr/>
        </p:nvSpPr>
        <p:spPr>
          <a:xfrm>
            <a:off x="1469684" y="5380356"/>
            <a:ext cx="1959191" cy="369332"/>
          </a:xfrm>
          <a:prstGeom prst="rect">
            <a:avLst/>
          </a:prstGeom>
          <a:noFill/>
        </p:spPr>
        <p:txBody>
          <a:bodyPr wrap="none" rtlCol="0">
            <a:spAutoFit/>
          </a:bodyPr>
          <a:lstStyle/>
          <a:p>
            <a:r>
              <a:rPr lang="it-IT"/>
              <a:t>SSP channel model</a:t>
            </a:r>
          </a:p>
        </p:txBody>
      </p:sp>
      <p:sp>
        <p:nvSpPr>
          <p:cNvPr id="11" name="CasellaDiTesto 10">
            <a:extLst>
              <a:ext uri="{FF2B5EF4-FFF2-40B4-BE49-F238E27FC236}">
                <a16:creationId xmlns:a16="http://schemas.microsoft.com/office/drawing/2014/main" id="{8FB92AAF-2B65-F609-42FA-C9707A9390D2}"/>
              </a:ext>
            </a:extLst>
          </p:cNvPr>
          <p:cNvSpPr txBox="1"/>
          <p:nvPr/>
        </p:nvSpPr>
        <p:spPr>
          <a:xfrm>
            <a:off x="587828" y="1543629"/>
            <a:ext cx="8337360" cy="646331"/>
          </a:xfrm>
          <a:prstGeom prst="rect">
            <a:avLst/>
          </a:prstGeom>
          <a:noFill/>
        </p:spPr>
        <p:txBody>
          <a:bodyPr wrap="square">
            <a:spAutoFit/>
          </a:bodyPr>
          <a:lstStyle/>
          <a:p>
            <a:r>
              <a:rPr lang="it-IT"/>
              <a:t>We receive, on average, 1 bit for the secret key every 3 channel uses, which is worse than the BB84 protocol. However, the SSP is more resilient against eavesdropping. </a:t>
            </a:r>
          </a:p>
        </p:txBody>
      </p:sp>
      <p:sp>
        <p:nvSpPr>
          <p:cNvPr id="12" name="Titolo 1">
            <a:extLst>
              <a:ext uri="{FF2B5EF4-FFF2-40B4-BE49-F238E27FC236}">
                <a16:creationId xmlns:a16="http://schemas.microsoft.com/office/drawing/2014/main" id="{53D38BEE-E710-B90F-AF26-1ECB7CB6668D}"/>
              </a:ext>
            </a:extLst>
          </p:cNvPr>
          <p:cNvSpPr>
            <a:spLocks noGrp="1"/>
          </p:cNvSpPr>
          <p:nvPr>
            <p:ph type="title"/>
          </p:nvPr>
        </p:nvSpPr>
        <p:spPr>
          <a:xfrm>
            <a:off x="344145" y="320068"/>
            <a:ext cx="8581043" cy="552703"/>
          </a:xfrm>
        </p:spPr>
        <p:txBody>
          <a:bodyPr/>
          <a:lstStyle/>
          <a:p>
            <a:r>
              <a:rPr lang="it-IT" err="1"/>
              <a:t>SSP channel model (without eavesdropping)</a:t>
            </a:r>
            <a:endParaRPr lang="it-IT"/>
          </a:p>
        </p:txBody>
      </p:sp>
      <p:pic>
        <p:nvPicPr>
          <p:cNvPr id="2" name="Immagine 1" descr="Immagine che contiene Carattere, bianco, testo, tipografia&#10;&#10;Descrizione generata automaticamente">
            <a:extLst>
              <a:ext uri="{FF2B5EF4-FFF2-40B4-BE49-F238E27FC236}">
                <a16:creationId xmlns:a16="http://schemas.microsoft.com/office/drawing/2014/main" id="{D905B3F7-AAA6-09DD-DEB3-FB028B24589B}"/>
              </a:ext>
            </a:extLst>
          </p:cNvPr>
          <p:cNvPicPr>
            <a:picLocks noChangeAspect="1"/>
          </p:cNvPicPr>
          <p:nvPr/>
        </p:nvPicPr>
        <p:blipFill>
          <a:blip r:embed="rId3"/>
          <a:stretch>
            <a:fillRect/>
          </a:stretch>
        </p:blipFill>
        <p:spPr>
          <a:xfrm>
            <a:off x="5159828" y="3174548"/>
            <a:ext cx="2449285" cy="810679"/>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C23DF330-FA67-30D3-25B5-7657D700F384}"/>
                  </a:ext>
                </a:extLst>
              </p:cNvPr>
              <p:cNvSpPr txBox="1"/>
              <p:nvPr/>
            </p:nvSpPr>
            <p:spPr>
              <a:xfrm>
                <a:off x="4918274" y="4786854"/>
                <a:ext cx="2449285" cy="3893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m:t>
                      </m:r>
                      <m:sSub>
                        <m:sSubPr>
                          <m:ctrlPr>
                            <a:rPr lang="it-IT" b="0" i="1" smtClean="0">
                              <a:latin typeface="Cambria Math" panose="02040503050406030204" pitchFamily="18" charset="0"/>
                            </a:rPr>
                          </m:ctrlPr>
                        </m:sSubPr>
                        <m:e>
                          <m:d>
                            <m:dPr>
                              <m:ctrlPr>
                                <a:rPr lang="it-IT" b="0" i="1" smtClean="0">
                                  <a:latin typeface="Cambria Math" panose="02040503050406030204" pitchFamily="18" charset="0"/>
                                </a:rPr>
                              </m:ctrlPr>
                            </m:dPr>
                            <m:e>
                              <m:r>
                                <a:rPr lang="it-IT" b="0" i="1" smtClean="0">
                                  <a:latin typeface="Cambria Math" panose="02040503050406030204" pitchFamily="18" charset="0"/>
                                </a:rPr>
                                <m:t>𝑋</m:t>
                              </m:r>
                              <m:r>
                                <a:rPr lang="it-IT" b="0" i="1" smtClean="0">
                                  <a:latin typeface="Cambria Math" panose="02040503050406030204" pitchFamily="18" charset="0"/>
                                </a:rPr>
                                <m:t>,</m:t>
                              </m:r>
                              <m:r>
                                <a:rPr lang="it-IT" b="0" i="1" smtClean="0">
                                  <a:latin typeface="Cambria Math" panose="02040503050406030204" pitchFamily="18" charset="0"/>
                                </a:rPr>
                                <m:t>𝑌</m:t>
                              </m:r>
                            </m:e>
                          </m:d>
                        </m:e>
                        <m:sub>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𝑆𝑆𝑃</m:t>
                              </m:r>
                            </m:e>
                          </m:d>
                        </m:sub>
                      </m:sSub>
                      <m:r>
                        <a:rPr lang="it-IT" b="0" i="1" smtClean="0">
                          <a:latin typeface="Cambria Math" panose="02040503050406030204" pitchFamily="18" charset="0"/>
                        </a:rPr>
                        <m:t>=1/3</m:t>
                      </m:r>
                    </m:oMath>
                  </m:oMathPara>
                </a14:m>
                <a:endParaRPr lang="it-IT"/>
              </a:p>
            </p:txBody>
          </p:sp>
        </mc:Choice>
        <mc:Fallback>
          <p:sp>
            <p:nvSpPr>
              <p:cNvPr id="3" name="CasellaDiTesto 2">
                <a:extLst>
                  <a:ext uri="{FF2B5EF4-FFF2-40B4-BE49-F238E27FC236}">
                    <a16:creationId xmlns:a16="http://schemas.microsoft.com/office/drawing/2014/main" id="{C23DF330-FA67-30D3-25B5-7657D700F384}"/>
                  </a:ext>
                </a:extLst>
              </p:cNvPr>
              <p:cNvSpPr txBox="1">
                <a:spLocks noRot="1" noChangeAspect="1" noMove="1" noResize="1" noEditPoints="1" noAdjustHandles="1" noChangeArrowheads="1" noChangeShapeType="1" noTextEdit="1"/>
              </p:cNvSpPr>
              <p:nvPr/>
            </p:nvSpPr>
            <p:spPr>
              <a:xfrm>
                <a:off x="4918274" y="4786854"/>
                <a:ext cx="2449285" cy="389337"/>
              </a:xfrm>
              <a:prstGeom prst="rect">
                <a:avLst/>
              </a:prstGeom>
              <a:blipFill>
                <a:blip r:embed="rId4"/>
                <a:stretch>
                  <a:fillRect b="-9375"/>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40651828-3E09-7A34-032A-2B50EC329491}"/>
              </a:ext>
            </a:extLst>
          </p:cNvPr>
          <p:cNvSpPr txBox="1"/>
          <p:nvPr/>
        </p:nvSpPr>
        <p:spPr>
          <a:xfrm>
            <a:off x="5159828" y="2676152"/>
            <a:ext cx="1966179" cy="369332"/>
          </a:xfrm>
          <a:prstGeom prst="rect">
            <a:avLst/>
          </a:prstGeom>
          <a:noFill/>
        </p:spPr>
        <p:txBody>
          <a:bodyPr wrap="none" rtlCol="0">
            <a:spAutoFit/>
          </a:bodyPr>
          <a:lstStyle/>
          <a:p>
            <a:r>
              <a:rPr lang="it-IT"/>
              <a:t>Probability matrix: </a:t>
            </a:r>
          </a:p>
        </p:txBody>
      </p:sp>
      <p:sp>
        <p:nvSpPr>
          <p:cNvPr id="7" name="CasellaDiTesto 6">
            <a:extLst>
              <a:ext uri="{FF2B5EF4-FFF2-40B4-BE49-F238E27FC236}">
                <a16:creationId xmlns:a16="http://schemas.microsoft.com/office/drawing/2014/main" id="{C221C062-D549-04A6-2E65-1BC78EFD26F5}"/>
              </a:ext>
            </a:extLst>
          </p:cNvPr>
          <p:cNvSpPr txBox="1"/>
          <p:nvPr/>
        </p:nvSpPr>
        <p:spPr>
          <a:xfrm>
            <a:off x="5159828" y="4298709"/>
            <a:ext cx="1098378" cy="369332"/>
          </a:xfrm>
          <a:prstGeom prst="rect">
            <a:avLst/>
          </a:prstGeom>
          <a:noFill/>
        </p:spPr>
        <p:txBody>
          <a:bodyPr wrap="none" rtlCol="0">
            <a:spAutoFit/>
          </a:bodyPr>
          <a:lstStyle/>
          <a:p>
            <a:r>
              <a:rPr lang="it-IT"/>
              <a:t>Capacity: </a:t>
            </a:r>
          </a:p>
        </p:txBody>
      </p:sp>
    </p:spTree>
    <p:extLst>
      <p:ext uri="{BB962C8B-B14F-4D97-AF65-F5344CB8AC3E}">
        <p14:creationId xmlns:p14="http://schemas.microsoft.com/office/powerpoint/2010/main" val="2239040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9ECD30E-0F09-CBEB-46AD-2399184DD941}"/>
              </a:ext>
            </a:extLst>
          </p:cNvPr>
          <p:cNvSpPr txBox="1"/>
          <p:nvPr/>
        </p:nvSpPr>
        <p:spPr>
          <a:xfrm>
            <a:off x="674915" y="1612912"/>
            <a:ext cx="8164286" cy="1200329"/>
          </a:xfrm>
          <a:prstGeom prst="rect">
            <a:avLst/>
          </a:prstGeom>
          <a:noFill/>
        </p:spPr>
        <p:txBody>
          <a:bodyPr wrap="square">
            <a:spAutoFit/>
          </a:bodyPr>
          <a:lstStyle/>
          <a:p>
            <a:r>
              <a:rPr lang="it-IT" dirty="0" err="1"/>
              <a:t>Ideally</a:t>
            </a:r>
            <a:r>
              <a:rPr lang="it-IT" dirty="0"/>
              <a:t>, the </a:t>
            </a:r>
            <a:r>
              <a:rPr lang="it-IT" dirty="0" err="1"/>
              <a:t>sifted</a:t>
            </a:r>
            <a:r>
              <a:rPr lang="it-IT" dirty="0"/>
              <a:t> keys </a:t>
            </a:r>
            <a:r>
              <a:rPr lang="it-IT" dirty="0" err="1"/>
              <a:t>obtained</a:t>
            </a:r>
            <a:r>
              <a:rPr lang="it-IT" dirty="0"/>
              <a:t> by Alice and Bob </a:t>
            </a:r>
            <a:r>
              <a:rPr lang="it-IT" dirty="0" err="1"/>
              <a:t>should</a:t>
            </a:r>
            <a:r>
              <a:rPr lang="it-IT" dirty="0"/>
              <a:t> be the </a:t>
            </a:r>
            <a:r>
              <a:rPr lang="it-IT" dirty="0" err="1"/>
              <a:t>same</a:t>
            </a:r>
            <a:r>
              <a:rPr lang="it-IT" dirty="0"/>
              <a:t>, </a:t>
            </a:r>
            <a:r>
              <a:rPr lang="it-IT" dirty="0" err="1"/>
              <a:t>but</a:t>
            </a:r>
            <a:r>
              <a:rPr lang="it-IT" dirty="0"/>
              <a:t> in a </a:t>
            </a:r>
            <a:r>
              <a:rPr lang="it-IT" dirty="0" err="1"/>
              <a:t>real case</a:t>
            </a:r>
            <a:r>
              <a:rPr lang="it-IT" dirty="0"/>
              <a:t> scenario </a:t>
            </a:r>
            <a:r>
              <a:rPr lang="it-IT" dirty="0" err="1"/>
              <a:t>we</a:t>
            </a:r>
            <a:r>
              <a:rPr lang="it-IT" dirty="0"/>
              <a:t> </a:t>
            </a:r>
            <a:r>
              <a:rPr lang="it-IT" dirty="0" err="1"/>
              <a:t>also</a:t>
            </a:r>
            <a:r>
              <a:rPr lang="it-IT" dirty="0"/>
              <a:t> </a:t>
            </a:r>
            <a:r>
              <a:rPr lang="it-IT" dirty="0" err="1"/>
              <a:t>have</a:t>
            </a:r>
            <a:r>
              <a:rPr lang="it-IT" dirty="0"/>
              <a:t> to </a:t>
            </a:r>
            <a:r>
              <a:rPr lang="it-IT" dirty="0" err="1"/>
              <a:t>consider</a:t>
            </a:r>
            <a:r>
              <a:rPr lang="it-IT" dirty="0"/>
              <a:t> the </a:t>
            </a:r>
            <a:r>
              <a:rPr lang="it-IT" dirty="0" err="1"/>
              <a:t>presence</a:t>
            </a:r>
            <a:r>
              <a:rPr lang="it-IT" dirty="0"/>
              <a:t> of an </a:t>
            </a:r>
            <a:r>
              <a:rPr lang="it-IT" dirty="0" err="1"/>
              <a:t>eavesdropper</a:t>
            </a:r>
            <a:r>
              <a:rPr lang="it-IT" dirty="0"/>
              <a:t> (Eve) and </a:t>
            </a:r>
            <a:r>
              <a:rPr lang="it-IT" dirty="0" err="1"/>
              <a:t>its</a:t>
            </a:r>
            <a:r>
              <a:rPr lang="it-IT" dirty="0"/>
              <a:t> </a:t>
            </a:r>
            <a:r>
              <a:rPr lang="it-IT" dirty="0" err="1"/>
              <a:t>effect</a:t>
            </a:r>
            <a:r>
              <a:rPr lang="it-IT" dirty="0"/>
              <a:t> on the </a:t>
            </a:r>
            <a:r>
              <a:rPr lang="it-IT" dirty="0" err="1"/>
              <a:t>channel</a:t>
            </a:r>
            <a:r>
              <a:rPr lang="it-IT" dirty="0"/>
              <a:t> </a:t>
            </a:r>
            <a:r>
              <a:rPr lang="it-IT" dirty="0" err="1"/>
              <a:t>capacity. In case of the </a:t>
            </a:r>
            <a:r>
              <a:rPr lang="it-IT" b="1" dirty="0" err="1"/>
              <a:t>intercept-resend attack </a:t>
            </a:r>
            <a:r>
              <a:rPr lang="it-IT" dirty="0" err="1"/>
              <a:t>we construct the following channel models: </a:t>
            </a:r>
            <a:endParaRPr lang="it-IT" dirty="0"/>
          </a:p>
        </p:txBody>
      </p:sp>
      <p:pic>
        <p:nvPicPr>
          <p:cNvPr id="8" name="Immagine 7">
            <a:extLst>
              <a:ext uri="{FF2B5EF4-FFF2-40B4-BE49-F238E27FC236}">
                <a16:creationId xmlns:a16="http://schemas.microsoft.com/office/drawing/2014/main" id="{C6B1129E-BE98-FF28-DDC8-7A9C0FD23E48}"/>
              </a:ext>
            </a:extLst>
          </p:cNvPr>
          <p:cNvPicPr>
            <a:picLocks noChangeAspect="1"/>
          </p:cNvPicPr>
          <p:nvPr/>
        </p:nvPicPr>
        <p:blipFill>
          <a:blip r:embed="rId2"/>
          <a:stretch>
            <a:fillRect/>
          </a:stretch>
        </p:blipFill>
        <p:spPr>
          <a:xfrm>
            <a:off x="489857" y="2813241"/>
            <a:ext cx="4267201" cy="2498090"/>
          </a:xfrm>
          <a:prstGeom prst="rect">
            <a:avLst/>
          </a:prstGeom>
        </p:spPr>
      </p:pic>
      <p:sp>
        <p:nvSpPr>
          <p:cNvPr id="10" name="CasellaDiTesto 9">
            <a:extLst>
              <a:ext uri="{FF2B5EF4-FFF2-40B4-BE49-F238E27FC236}">
                <a16:creationId xmlns:a16="http://schemas.microsoft.com/office/drawing/2014/main" id="{7868C1CF-3264-50E1-334E-2D31C0373396}"/>
              </a:ext>
            </a:extLst>
          </p:cNvPr>
          <p:cNvSpPr txBox="1"/>
          <p:nvPr/>
        </p:nvSpPr>
        <p:spPr>
          <a:xfrm>
            <a:off x="603549" y="5475008"/>
            <a:ext cx="4153509" cy="369332"/>
          </a:xfrm>
          <a:prstGeom prst="rect">
            <a:avLst/>
          </a:prstGeom>
          <a:noFill/>
        </p:spPr>
        <p:txBody>
          <a:bodyPr wrap="none" rtlCol="0">
            <a:spAutoFit/>
          </a:bodyPr>
          <a:lstStyle/>
          <a:p>
            <a:r>
              <a:rPr lang="it-IT"/>
              <a:t>BB84 channel model (with eavesdropping)</a:t>
            </a:r>
          </a:p>
        </p:txBody>
      </p:sp>
      <p:pic>
        <p:nvPicPr>
          <p:cNvPr id="11" name="Immagine 10">
            <a:extLst>
              <a:ext uri="{FF2B5EF4-FFF2-40B4-BE49-F238E27FC236}">
                <a16:creationId xmlns:a16="http://schemas.microsoft.com/office/drawing/2014/main" id="{176CC4FA-DAB1-4CB2-C081-512EC7A30912}"/>
              </a:ext>
            </a:extLst>
          </p:cNvPr>
          <p:cNvPicPr>
            <a:picLocks noChangeAspect="1"/>
          </p:cNvPicPr>
          <p:nvPr/>
        </p:nvPicPr>
        <p:blipFill>
          <a:blip r:embed="rId3"/>
          <a:srcRect l="3283" t="13653"/>
          <a:stretch/>
        </p:blipFill>
        <p:spPr>
          <a:xfrm>
            <a:off x="4974771" y="3132295"/>
            <a:ext cx="4169229" cy="2179036"/>
          </a:xfrm>
          <a:prstGeom prst="rect">
            <a:avLst/>
          </a:prstGeom>
        </p:spPr>
      </p:pic>
      <p:sp>
        <p:nvSpPr>
          <p:cNvPr id="12" name="CasellaDiTesto 11">
            <a:extLst>
              <a:ext uri="{FF2B5EF4-FFF2-40B4-BE49-F238E27FC236}">
                <a16:creationId xmlns:a16="http://schemas.microsoft.com/office/drawing/2014/main" id="{B6B3E98C-8A5E-CDCD-D5D4-0383FA151557}"/>
              </a:ext>
            </a:extLst>
          </p:cNvPr>
          <p:cNvSpPr txBox="1"/>
          <p:nvPr/>
        </p:nvSpPr>
        <p:spPr>
          <a:xfrm>
            <a:off x="5063805" y="5475008"/>
            <a:ext cx="3999621" cy="369332"/>
          </a:xfrm>
          <a:prstGeom prst="rect">
            <a:avLst/>
          </a:prstGeom>
          <a:noFill/>
        </p:spPr>
        <p:txBody>
          <a:bodyPr wrap="none" rtlCol="0">
            <a:spAutoFit/>
          </a:bodyPr>
          <a:lstStyle/>
          <a:p>
            <a:r>
              <a:rPr lang="it-IT"/>
              <a:t>SSP channel model (with eavesdropping)</a:t>
            </a:r>
          </a:p>
        </p:txBody>
      </p:sp>
      <p:sp>
        <p:nvSpPr>
          <p:cNvPr id="13" name="Titolo 1">
            <a:extLst>
              <a:ext uri="{FF2B5EF4-FFF2-40B4-BE49-F238E27FC236}">
                <a16:creationId xmlns:a16="http://schemas.microsoft.com/office/drawing/2014/main" id="{7340691D-407A-7CDC-CFDE-CD6826FCBE2C}"/>
              </a:ext>
            </a:extLst>
          </p:cNvPr>
          <p:cNvSpPr>
            <a:spLocks noGrp="1"/>
          </p:cNvSpPr>
          <p:nvPr>
            <p:ph type="title"/>
          </p:nvPr>
        </p:nvSpPr>
        <p:spPr>
          <a:xfrm>
            <a:off x="344145" y="320068"/>
            <a:ext cx="8581043" cy="552703"/>
          </a:xfrm>
        </p:spPr>
        <p:txBody>
          <a:bodyPr/>
          <a:lstStyle/>
          <a:p>
            <a:r>
              <a:rPr lang="it-IT" err="1"/>
              <a:t>BB84 and SSP channel models (intercept-resend attack)</a:t>
            </a:r>
            <a:endParaRPr lang="it-IT"/>
          </a:p>
        </p:txBody>
      </p:sp>
    </p:spTree>
    <p:extLst>
      <p:ext uri="{BB962C8B-B14F-4D97-AF65-F5344CB8AC3E}">
        <p14:creationId xmlns:p14="http://schemas.microsoft.com/office/powerpoint/2010/main" val="124229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20C4CB38-D68C-A17E-244A-83D689E8F0A4}"/>
              </a:ext>
            </a:extLst>
          </p:cNvPr>
          <p:cNvSpPr txBox="1"/>
          <p:nvPr/>
        </p:nvSpPr>
        <p:spPr>
          <a:xfrm>
            <a:off x="511629" y="1655063"/>
            <a:ext cx="8523514" cy="923330"/>
          </a:xfrm>
          <a:prstGeom prst="rect">
            <a:avLst/>
          </a:prstGeom>
          <a:noFill/>
        </p:spPr>
        <p:txBody>
          <a:bodyPr wrap="square">
            <a:spAutoFit/>
          </a:bodyPr>
          <a:lstStyle/>
          <a:p>
            <a:r>
              <a:rPr lang="it-IT"/>
              <a:t>From the previous channel models we can calculate a quantity called Quantum Bit Error Rate (QBER), which is defined as the number of the wrong (flipped) bits of the sifted key over the length of the sifted key: </a:t>
            </a:r>
          </a:p>
        </p:txBody>
      </p:sp>
      <mc:AlternateContent xmlns:mc="http://schemas.openxmlformats.org/markup-compatibility/2006">
        <mc:Choice xmlns:a14="http://schemas.microsoft.com/office/drawing/2010/main" Requires="a14">
          <p:sp>
            <p:nvSpPr>
              <p:cNvPr id="8" name="CasellaDiTesto 7">
                <a:extLst>
                  <a:ext uri="{FF2B5EF4-FFF2-40B4-BE49-F238E27FC236}">
                    <a16:creationId xmlns:a16="http://schemas.microsoft.com/office/drawing/2014/main" id="{BB45904E-813D-3611-9276-4DE5EA12E91F}"/>
                  </a:ext>
                </a:extLst>
              </p:cNvPr>
              <p:cNvSpPr txBox="1"/>
              <p:nvPr/>
            </p:nvSpPr>
            <p:spPr>
              <a:xfrm>
                <a:off x="980285" y="2843872"/>
                <a:ext cx="4360168"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𝑄𝐵𝐸</m:t>
                      </m:r>
                      <m:r>
                        <a:rPr lang="it-IT" b="0" i="1">
                          <a:latin typeface="Cambria Math" panose="02040503050406030204" pitchFamily="18" charset="0"/>
                        </a:rPr>
                        <m:t>𝑅</m:t>
                      </m:r>
                      <m:r>
                        <a:rPr lang="it-IT" i="1">
                          <a:latin typeface="Cambria Math" panose="02040503050406030204" pitchFamily="18" charset="0"/>
                        </a:rPr>
                        <m:t>= </m:t>
                      </m:r>
                      <m:f>
                        <m:fPr>
                          <m:ctrlPr>
                            <a:rPr lang="it-IT" i="1">
                              <a:latin typeface="Cambria Math" panose="02040503050406030204" pitchFamily="18" charset="0"/>
                            </a:rPr>
                          </m:ctrlPr>
                        </m:fPr>
                        <m:num>
                          <m:r>
                            <a:rPr lang="it-IT" b="0" i="1">
                              <a:latin typeface="Cambria Math" panose="02040503050406030204" pitchFamily="18" charset="0"/>
                            </a:rPr>
                            <m:t>𝑃</m:t>
                          </m:r>
                          <m:r>
                            <a:rPr lang="it-IT" b="0" i="1">
                              <a:latin typeface="Cambria Math" panose="02040503050406030204" pitchFamily="18" charset="0"/>
                            </a:rPr>
                            <m:t>(</m:t>
                          </m:r>
                          <m:r>
                            <a:rPr lang="it-IT" b="0" i="1">
                              <a:latin typeface="Cambria Math" panose="02040503050406030204" pitchFamily="18" charset="0"/>
                            </a:rPr>
                            <m:t>𝑦</m:t>
                          </m:r>
                          <m:r>
                            <a:rPr lang="it-IT" b="0" i="1">
                              <a:latin typeface="Cambria Math" panose="02040503050406030204" pitchFamily="18" charset="0"/>
                            </a:rPr>
                            <m:t>=1|</m:t>
                          </m:r>
                          <m:r>
                            <a:rPr lang="it-IT" b="0" i="1">
                              <a:latin typeface="Cambria Math" panose="02040503050406030204" pitchFamily="18" charset="0"/>
                            </a:rPr>
                            <m:t>𝑥</m:t>
                          </m:r>
                          <m:r>
                            <a:rPr lang="it-IT" b="0" i="1">
                              <a:latin typeface="Cambria Math" panose="02040503050406030204" pitchFamily="18" charset="0"/>
                            </a:rPr>
                            <m:t>=0)</m:t>
                          </m:r>
                        </m:num>
                        <m:den>
                          <m:r>
                            <a:rPr lang="it-IT" b="0" i="1">
                              <a:latin typeface="Cambria Math" panose="02040503050406030204" pitchFamily="18" charset="0"/>
                            </a:rPr>
                            <m:t>𝑃</m:t>
                          </m:r>
                          <m:d>
                            <m:dPr>
                              <m:ctrlPr>
                                <a:rPr lang="it-IT" b="0" i="1">
                                  <a:latin typeface="Cambria Math" panose="02040503050406030204" pitchFamily="18" charset="0"/>
                                </a:rPr>
                              </m:ctrlPr>
                            </m:dPr>
                            <m:e>
                              <m:r>
                                <a:rPr lang="it-IT" b="0" i="1">
                                  <a:latin typeface="Cambria Math" panose="02040503050406030204" pitchFamily="18" charset="0"/>
                                </a:rPr>
                                <m:t>𝑦</m:t>
                              </m:r>
                              <m:r>
                                <a:rPr lang="it-IT" b="0" i="1">
                                  <a:latin typeface="Cambria Math" panose="02040503050406030204" pitchFamily="18" charset="0"/>
                                </a:rPr>
                                <m:t>=1</m:t>
                              </m:r>
                            </m:e>
                            <m:e>
                              <m:r>
                                <a:rPr lang="it-IT" b="0" i="1">
                                  <a:latin typeface="Cambria Math" panose="02040503050406030204" pitchFamily="18" charset="0"/>
                                </a:rPr>
                                <m:t>𝑥</m:t>
                              </m:r>
                              <m:r>
                                <a:rPr lang="it-IT" b="0" i="1">
                                  <a:latin typeface="Cambria Math" panose="02040503050406030204" pitchFamily="18" charset="0"/>
                                </a:rPr>
                                <m:t>=0</m:t>
                              </m:r>
                            </m:e>
                          </m:d>
                          <m:r>
                            <a:rPr lang="it-IT" b="0" i="1">
                              <a:latin typeface="Cambria Math" panose="02040503050406030204" pitchFamily="18" charset="0"/>
                            </a:rPr>
                            <m:t>+</m:t>
                          </m:r>
                          <m:r>
                            <a:rPr lang="it-IT" b="0" i="1">
                              <a:latin typeface="Cambria Math" panose="02040503050406030204" pitchFamily="18" charset="0"/>
                            </a:rPr>
                            <m:t>𝑃</m:t>
                          </m:r>
                          <m:r>
                            <a:rPr lang="it-IT" b="0" i="1">
                              <a:latin typeface="Cambria Math" panose="02040503050406030204" pitchFamily="18" charset="0"/>
                            </a:rPr>
                            <m:t>(</m:t>
                          </m:r>
                          <m:r>
                            <a:rPr lang="it-IT" b="0" i="1">
                              <a:latin typeface="Cambria Math" panose="02040503050406030204" pitchFamily="18" charset="0"/>
                            </a:rPr>
                            <m:t>𝑦</m:t>
                          </m:r>
                          <m:r>
                            <a:rPr lang="it-IT" b="0" i="1">
                              <a:latin typeface="Cambria Math" panose="02040503050406030204" pitchFamily="18" charset="0"/>
                            </a:rPr>
                            <m:t>=1|</m:t>
                          </m:r>
                          <m:r>
                            <a:rPr lang="it-IT" b="0" i="1">
                              <a:latin typeface="Cambria Math" panose="02040503050406030204" pitchFamily="18" charset="0"/>
                            </a:rPr>
                            <m:t>𝑥</m:t>
                          </m:r>
                          <m:r>
                            <a:rPr lang="it-IT" b="0" i="1">
                              <a:latin typeface="Cambria Math" panose="02040503050406030204" pitchFamily="18" charset="0"/>
                            </a:rPr>
                            <m:t>=0)</m:t>
                          </m:r>
                        </m:den>
                      </m:f>
                    </m:oMath>
                  </m:oMathPara>
                </a14:m>
                <a:endParaRPr lang="it-IT"/>
              </a:p>
            </p:txBody>
          </p:sp>
        </mc:Choice>
        <mc:Fallback>
          <p:sp>
            <p:nvSpPr>
              <p:cNvPr id="8" name="CasellaDiTesto 7">
                <a:extLst>
                  <a:ext uri="{FF2B5EF4-FFF2-40B4-BE49-F238E27FC236}">
                    <a16:creationId xmlns:a16="http://schemas.microsoft.com/office/drawing/2014/main" id="{BB45904E-813D-3611-9276-4DE5EA12E91F}"/>
                  </a:ext>
                </a:extLst>
              </p:cNvPr>
              <p:cNvSpPr txBox="1">
                <a:spLocks noRot="1" noChangeAspect="1" noMove="1" noResize="1" noEditPoints="1" noAdjustHandles="1" noChangeArrowheads="1" noChangeShapeType="1" noTextEdit="1"/>
              </p:cNvSpPr>
              <p:nvPr/>
            </p:nvSpPr>
            <p:spPr>
              <a:xfrm>
                <a:off x="980285" y="2843872"/>
                <a:ext cx="4360168" cy="576761"/>
              </a:xfrm>
              <a:prstGeom prst="rect">
                <a:avLst/>
              </a:prstGeom>
              <a:blipFill>
                <a:blip r:embed="rId2"/>
                <a:stretch>
                  <a:fillRect l="-1453" t="-6522" r="-1453" b="-17391"/>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4" name="CasellaDiTesto 13">
                <a:extLst>
                  <a:ext uri="{FF2B5EF4-FFF2-40B4-BE49-F238E27FC236}">
                    <a16:creationId xmlns:a16="http://schemas.microsoft.com/office/drawing/2014/main" id="{63A2B428-850B-4923-B8DB-D117DAC0627C}"/>
                  </a:ext>
                </a:extLst>
              </p:cNvPr>
              <p:cNvSpPr txBox="1"/>
              <p:nvPr/>
            </p:nvSpPr>
            <p:spPr>
              <a:xfrm>
                <a:off x="5880332" y="2695595"/>
                <a:ext cx="1656094" cy="276999"/>
              </a:xfrm>
              <a:prstGeom prst="rect">
                <a:avLst/>
              </a:prstGeom>
              <a:noFill/>
            </p:spPr>
            <p:txBody>
              <a:bodyPr wrap="none" lIns="0" tIns="0" rIns="0" bIns="0" rtlCol="0">
                <a:spAutoFit/>
              </a:bodyPr>
              <a:lstStyle/>
              <a:p>
                <a14:m>
                  <m:oMath xmlns:m="http://schemas.openxmlformats.org/officeDocument/2006/math">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𝐵𝐵</m:t>
                        </m:r>
                        <m:r>
                          <a:rPr lang="it-IT" b="0" i="1">
                            <a:latin typeface="Cambria Math" panose="02040503050406030204" pitchFamily="18" charset="0"/>
                          </a:rPr>
                          <m:t>84</m:t>
                        </m:r>
                      </m:sub>
                    </m:sSub>
                  </m:oMath>
                </a14:m>
                <a:r>
                  <a:rPr lang="it-IT"/>
                  <a:t> = 25%</a:t>
                </a:r>
              </a:p>
            </p:txBody>
          </p:sp>
        </mc:Choice>
        <mc:Fallback>
          <p:sp>
            <p:nvSpPr>
              <p:cNvPr id="14" name="CasellaDiTesto 13">
                <a:extLst>
                  <a:ext uri="{FF2B5EF4-FFF2-40B4-BE49-F238E27FC236}">
                    <a16:creationId xmlns:a16="http://schemas.microsoft.com/office/drawing/2014/main" id="{63A2B428-850B-4923-B8DB-D117DAC0627C}"/>
                  </a:ext>
                </a:extLst>
              </p:cNvPr>
              <p:cNvSpPr txBox="1">
                <a:spLocks noRot="1" noChangeAspect="1" noMove="1" noResize="1" noEditPoints="1" noAdjustHandles="1" noChangeArrowheads="1" noChangeShapeType="1" noTextEdit="1"/>
              </p:cNvSpPr>
              <p:nvPr/>
            </p:nvSpPr>
            <p:spPr>
              <a:xfrm>
                <a:off x="5880332" y="2695595"/>
                <a:ext cx="1656094" cy="276999"/>
              </a:xfrm>
              <a:prstGeom prst="rect">
                <a:avLst/>
              </a:prstGeom>
              <a:blipFill>
                <a:blip r:embed="rId3"/>
                <a:stretch>
                  <a:fillRect l="-6107" t="-26087" r="-7634" b="-4782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97A955A4-6D53-0015-DDCD-4EAF06FC3D33}"/>
                  </a:ext>
                </a:extLst>
              </p:cNvPr>
              <p:cNvSpPr txBox="1"/>
              <p:nvPr/>
            </p:nvSpPr>
            <p:spPr>
              <a:xfrm>
                <a:off x="5877715" y="3244334"/>
                <a:ext cx="4572000" cy="369332"/>
              </a:xfrm>
              <a:prstGeom prst="rect">
                <a:avLst/>
              </a:prstGeom>
              <a:noFill/>
            </p:spPr>
            <p:txBody>
              <a:bodyPr wrap="square">
                <a:spAutoFit/>
              </a:bodyPr>
              <a:lstStyle/>
              <a:p>
                <a14:m>
                  <m:oMath xmlns:m="http://schemas.openxmlformats.org/officeDocument/2006/math">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𝑆𝑆𝑃</m:t>
                        </m:r>
                      </m:sub>
                    </m:sSub>
                  </m:oMath>
                </a14:m>
                <a:r>
                  <a:rPr lang="it-IT"/>
                  <a:t> = 33.33%</a:t>
                </a:r>
              </a:p>
            </p:txBody>
          </p:sp>
        </mc:Choice>
        <mc:Fallback>
          <p:sp>
            <p:nvSpPr>
              <p:cNvPr id="16" name="CasellaDiTesto 15">
                <a:extLst>
                  <a:ext uri="{FF2B5EF4-FFF2-40B4-BE49-F238E27FC236}">
                    <a16:creationId xmlns:a16="http://schemas.microsoft.com/office/drawing/2014/main" id="{97A955A4-6D53-0015-DDCD-4EAF06FC3D33}"/>
                  </a:ext>
                </a:extLst>
              </p:cNvPr>
              <p:cNvSpPr txBox="1">
                <a:spLocks noRot="1" noChangeAspect="1" noMove="1" noResize="1" noEditPoints="1" noAdjustHandles="1" noChangeArrowheads="1" noChangeShapeType="1" noTextEdit="1"/>
              </p:cNvSpPr>
              <p:nvPr/>
            </p:nvSpPr>
            <p:spPr>
              <a:xfrm>
                <a:off x="5877715" y="3244334"/>
                <a:ext cx="4572000" cy="369332"/>
              </a:xfrm>
              <a:prstGeom prst="rect">
                <a:avLst/>
              </a:prstGeom>
              <a:blipFill>
                <a:blip r:embed="rId4"/>
                <a:stretch>
                  <a:fillRect t="-6667" b="-26667"/>
                </a:stretch>
              </a:blipFill>
            </p:spPr>
            <p:txBody>
              <a:bodyPr/>
              <a:lstStyle/>
              <a:p>
                <a:r>
                  <a:rPr lang="it-IT">
                    <a:noFill/>
                  </a:rPr>
                  <a:t> </a:t>
                </a:r>
              </a:p>
            </p:txBody>
          </p:sp>
        </mc:Fallback>
      </mc:AlternateContent>
      <p:sp>
        <p:nvSpPr>
          <p:cNvPr id="17" name="Titolo 1">
            <a:extLst>
              <a:ext uri="{FF2B5EF4-FFF2-40B4-BE49-F238E27FC236}">
                <a16:creationId xmlns:a16="http://schemas.microsoft.com/office/drawing/2014/main" id="{9ED2D3DD-B597-B0D1-F021-E71C48490C36}"/>
              </a:ext>
            </a:extLst>
          </p:cNvPr>
          <p:cNvSpPr>
            <a:spLocks noGrp="1"/>
          </p:cNvSpPr>
          <p:nvPr>
            <p:ph type="title"/>
          </p:nvPr>
        </p:nvSpPr>
        <p:spPr>
          <a:xfrm>
            <a:off x="344145" y="320068"/>
            <a:ext cx="8581043" cy="552703"/>
          </a:xfrm>
        </p:spPr>
        <p:txBody>
          <a:bodyPr/>
          <a:lstStyle/>
          <a:p>
            <a:r>
              <a:rPr lang="it-IT"/>
              <a:t>BB84 and SSP QBER</a:t>
            </a:r>
          </a:p>
        </p:txBody>
      </p:sp>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9642D6D4-564B-04BC-C1C1-ECDCC638612A}"/>
                  </a:ext>
                </a:extLst>
              </p:cNvPr>
              <p:cNvSpPr txBox="1"/>
              <p:nvPr/>
            </p:nvSpPr>
            <p:spPr>
              <a:xfrm>
                <a:off x="647700" y="3967508"/>
                <a:ext cx="8251372" cy="923330"/>
              </a:xfrm>
              <a:prstGeom prst="rect">
                <a:avLst/>
              </a:prstGeom>
              <a:noFill/>
            </p:spPr>
            <p:txBody>
              <a:bodyPr wrap="square" rtlCol="0">
                <a:spAutoFit/>
              </a:bodyPr>
              <a:lstStyle/>
              <a:p>
                <a:r>
                  <a:rPr lang="it-IT"/>
                  <a:t>In order to verify if we can apply error correction and privacy amplification to the sifted-key, we use the Csiszár-Körner theorem: if </a:t>
                </a:r>
                <a14:m>
                  <m:oMath xmlns:m="http://schemas.openxmlformats.org/officeDocument/2006/math">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r>
                      <a:rPr lang="it-IT" b="0" i="1">
                        <a:latin typeface="Cambria Math" panose="02040503050406030204" pitchFamily="18" charset="0"/>
                      </a:rPr>
                      <m:t>≥ </m:t>
                    </m:r>
                    <m:r>
                      <m:rPr>
                        <m:sty m:val="p"/>
                      </m:rPr>
                      <a:rPr lang="it-IT" b="0" i="1">
                        <a:latin typeface="Cambria Math" panose="02040503050406030204" pitchFamily="18" charset="0"/>
                      </a:rPr>
                      <m:t>min</m:t>
                    </m:r>
                    <m:r>
                      <a:rPr lang="it-IT" b="0" i="1">
                        <a:latin typeface="Cambria Math" panose="02040503050406030204" pitchFamily="18" charset="0"/>
                      </a:rPr>
                      <m:t>(</m:t>
                    </m:r>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𝐸𝑣𝑒</m:t>
                        </m:r>
                      </m:e>
                    </m:d>
                  </m:oMath>
                </a14:m>
                <a:r>
                  <a:rPr lang="it-IT"/>
                  <a:t>,I(Eve,Y)) </a:t>
                </a:r>
              </a:p>
              <a:p>
                <a:r>
                  <a:rPr lang="it-IT"/>
                  <a:t>a secret-key can be obtained.</a:t>
                </a:r>
              </a:p>
            </p:txBody>
          </p:sp>
        </mc:Choice>
        <mc:Fallback>
          <p:sp>
            <p:nvSpPr>
              <p:cNvPr id="3" name="CasellaDiTesto 2">
                <a:extLst>
                  <a:ext uri="{FF2B5EF4-FFF2-40B4-BE49-F238E27FC236}">
                    <a16:creationId xmlns:a16="http://schemas.microsoft.com/office/drawing/2014/main" id="{9642D6D4-564B-04BC-C1C1-ECDCC638612A}"/>
                  </a:ext>
                </a:extLst>
              </p:cNvPr>
              <p:cNvSpPr txBox="1">
                <a:spLocks noRot="1" noChangeAspect="1" noMove="1" noResize="1" noEditPoints="1" noAdjustHandles="1" noChangeArrowheads="1" noChangeShapeType="1" noTextEdit="1"/>
              </p:cNvSpPr>
              <p:nvPr/>
            </p:nvSpPr>
            <p:spPr>
              <a:xfrm>
                <a:off x="647700" y="3967508"/>
                <a:ext cx="8251372" cy="923330"/>
              </a:xfrm>
              <a:prstGeom prst="rect">
                <a:avLst/>
              </a:prstGeom>
              <a:blipFill>
                <a:blip r:embed="rId5"/>
                <a:stretch>
                  <a:fillRect l="-461" t="-2740" b="-10959"/>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ACFD6E73-F881-1C0B-526C-BC5745880ECE}"/>
                  </a:ext>
                </a:extLst>
              </p:cNvPr>
              <p:cNvSpPr txBox="1"/>
              <p:nvPr/>
            </p:nvSpPr>
            <p:spPr>
              <a:xfrm>
                <a:off x="1654628" y="5064437"/>
                <a:ext cx="51542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a:latin typeface="Cambria Math" panose="02040503050406030204" pitchFamily="18" charset="0"/>
                        </a:rPr>
                        <m:t>𝐼</m:t>
                      </m:r>
                      <m:sSub>
                        <m:sSubPr>
                          <m:ctrlPr>
                            <a:rPr lang="it-IT" b="0" i="1">
                              <a:latin typeface="Cambria Math" panose="02040503050406030204" pitchFamily="18" charset="0"/>
                            </a:rPr>
                          </m:ctrlPr>
                        </m:sSubPr>
                        <m:e>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e>
                        <m:sub>
                          <m:r>
                            <a:rPr lang="it-IT" b="0" i="1">
                              <a:latin typeface="Cambria Math" panose="02040503050406030204" pitchFamily="18" charset="0"/>
                            </a:rPr>
                            <m:t>𝐸𝑉𝐸</m:t>
                          </m:r>
                        </m:sub>
                      </m:sSub>
                      <m:r>
                        <a:rPr lang="it-IT" b="0" i="1">
                          <a:latin typeface="Cambria Math" panose="02040503050406030204" pitchFamily="18" charset="0"/>
                        </a:rPr>
                        <m:t>⋅</m:t>
                      </m:r>
                      <m:r>
                        <a:rPr lang="it-IT" b="0" i="1">
                          <a:latin typeface="Cambria Math" panose="02040503050406030204" pitchFamily="18" charset="0"/>
                        </a:rPr>
                        <m:t>𝜇</m:t>
                      </m:r>
                      <m:r>
                        <a:rPr lang="it-IT" b="0" i="1">
                          <a:latin typeface="Cambria Math" panose="02040503050406030204" pitchFamily="18" charset="0"/>
                        </a:rPr>
                        <m:t>+ </m:t>
                      </m:r>
                      <m:r>
                        <a:rPr lang="it-IT" b="0" i="1">
                          <a:latin typeface="Cambria Math" panose="02040503050406030204" pitchFamily="18" charset="0"/>
                        </a:rPr>
                        <m:t>𝐼</m:t>
                      </m:r>
                      <m:sSub>
                        <m:sSubPr>
                          <m:ctrlPr>
                            <a:rPr lang="it-IT" b="0" i="1">
                              <a:latin typeface="Cambria Math" panose="02040503050406030204" pitchFamily="18" charset="0"/>
                            </a:rPr>
                          </m:ctrlPr>
                        </m:sSubPr>
                        <m:e>
                          <m:d>
                            <m:dPr>
                              <m:ctrlPr>
                                <a:rPr lang="it-IT" b="0" i="1">
                                  <a:latin typeface="Cambria Math" panose="02040503050406030204" pitchFamily="18" charset="0"/>
                                </a:rPr>
                              </m:ctrlPr>
                            </m:dPr>
                            <m:e>
                              <m:r>
                                <a:rPr lang="it-IT" b="0" i="1">
                                  <a:latin typeface="Cambria Math" panose="02040503050406030204" pitchFamily="18" charset="0"/>
                                </a:rPr>
                                <m:t>𝑋</m:t>
                              </m:r>
                              <m:r>
                                <a:rPr lang="it-IT" b="0" i="1">
                                  <a:latin typeface="Cambria Math" panose="02040503050406030204" pitchFamily="18" charset="0"/>
                                </a:rPr>
                                <m:t>,</m:t>
                              </m:r>
                              <m:r>
                                <a:rPr lang="it-IT" b="0" i="1">
                                  <a:latin typeface="Cambria Math" panose="02040503050406030204" pitchFamily="18" charset="0"/>
                                </a:rPr>
                                <m:t>𝑌</m:t>
                              </m:r>
                            </m:e>
                          </m:d>
                        </m:e>
                        <m:sub>
                          <m:r>
                            <a:rPr lang="it-IT" b="0" i="1">
                              <a:latin typeface="Cambria Math" panose="02040503050406030204" pitchFamily="18" charset="0"/>
                            </a:rPr>
                            <m:t>𝑁𝑂</m:t>
                          </m:r>
                          <m:r>
                            <a:rPr lang="it-IT" b="0" i="1">
                              <a:latin typeface="Cambria Math" panose="02040503050406030204" pitchFamily="18" charset="0"/>
                            </a:rPr>
                            <m:t> </m:t>
                          </m:r>
                          <m:r>
                            <a:rPr lang="it-IT" b="0" i="1">
                              <a:latin typeface="Cambria Math" panose="02040503050406030204" pitchFamily="18" charset="0"/>
                            </a:rPr>
                            <m:t>𝐸𝑉𝐸</m:t>
                          </m:r>
                        </m:sub>
                      </m:sSub>
                      <m:r>
                        <a:rPr lang="it-IT" b="0" i="1">
                          <a:latin typeface="Cambria Math" panose="02040503050406030204" pitchFamily="18" charset="0"/>
                        </a:rPr>
                        <m:t>⋅</m:t>
                      </m:r>
                      <m:d>
                        <m:dPr>
                          <m:ctrlPr>
                            <a:rPr lang="it-IT" b="0" i="1">
                              <a:latin typeface="Cambria Math" panose="02040503050406030204" pitchFamily="18" charset="0"/>
                            </a:rPr>
                          </m:ctrlPr>
                        </m:dPr>
                        <m:e>
                          <m:r>
                            <a:rPr lang="it-IT" b="0" i="1">
                              <a:latin typeface="Cambria Math" panose="02040503050406030204" pitchFamily="18" charset="0"/>
                            </a:rPr>
                            <m:t>1−</m:t>
                          </m:r>
                          <m:r>
                            <a:rPr lang="it-IT" b="0" i="1">
                              <a:latin typeface="Cambria Math" panose="02040503050406030204" pitchFamily="18" charset="0"/>
                            </a:rPr>
                            <m:t>𝜇</m:t>
                          </m:r>
                        </m:e>
                      </m:d>
                      <m:r>
                        <a:rPr lang="it-IT" b="0" i="1">
                          <a:latin typeface="Cambria Math" panose="02040503050406030204" pitchFamily="18" charset="0"/>
                        </a:rPr>
                        <m:t>≥</m:t>
                      </m:r>
                      <m:r>
                        <a:rPr lang="it-IT" b="0" i="1">
                          <a:latin typeface="Cambria Math" panose="02040503050406030204" pitchFamily="18" charset="0"/>
                        </a:rPr>
                        <m:t>𝐼</m:t>
                      </m:r>
                      <m:d>
                        <m:dPr>
                          <m:ctrlPr>
                            <a:rPr lang="it-IT" b="0" i="1">
                              <a:latin typeface="Cambria Math" panose="02040503050406030204" pitchFamily="18" charset="0"/>
                            </a:rPr>
                          </m:ctrlPr>
                        </m:dPr>
                        <m:e>
                          <m:r>
                            <a:rPr lang="it-IT" b="0" i="1">
                              <a:latin typeface="Cambria Math" panose="02040503050406030204" pitchFamily="18" charset="0"/>
                            </a:rPr>
                            <m:t>𝐸𝑉𝐸</m:t>
                          </m:r>
                          <m:r>
                            <a:rPr lang="it-IT" b="0" i="1">
                              <a:latin typeface="Cambria Math" panose="02040503050406030204" pitchFamily="18" charset="0"/>
                            </a:rPr>
                            <m:t>,</m:t>
                          </m:r>
                          <m:r>
                            <a:rPr lang="it-IT" b="0" i="1">
                              <a:latin typeface="Cambria Math" panose="02040503050406030204" pitchFamily="18" charset="0"/>
                            </a:rPr>
                            <m:t>𝑌</m:t>
                          </m:r>
                        </m:e>
                      </m:d>
                    </m:oMath>
                  </m:oMathPara>
                </a14:m>
                <a:endParaRPr lang="it-IT"/>
              </a:p>
            </p:txBody>
          </p:sp>
        </mc:Choice>
        <mc:Fallback>
          <p:sp>
            <p:nvSpPr>
              <p:cNvPr id="4" name="CasellaDiTesto 3">
                <a:extLst>
                  <a:ext uri="{FF2B5EF4-FFF2-40B4-BE49-F238E27FC236}">
                    <a16:creationId xmlns:a16="http://schemas.microsoft.com/office/drawing/2014/main" id="{ACFD6E73-F881-1C0B-526C-BC5745880ECE}"/>
                  </a:ext>
                </a:extLst>
              </p:cNvPr>
              <p:cNvSpPr txBox="1">
                <a:spLocks noRot="1" noChangeAspect="1" noMove="1" noResize="1" noEditPoints="1" noAdjustHandles="1" noChangeArrowheads="1" noChangeShapeType="1" noTextEdit="1"/>
              </p:cNvSpPr>
              <p:nvPr/>
            </p:nvSpPr>
            <p:spPr>
              <a:xfrm>
                <a:off x="1654628" y="5064437"/>
                <a:ext cx="5154296" cy="276999"/>
              </a:xfrm>
              <a:prstGeom prst="rect">
                <a:avLst/>
              </a:prstGeom>
              <a:blipFill>
                <a:blip r:embed="rId6"/>
                <a:stretch>
                  <a:fillRect l="-491" t="-8696" b="-3913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5" name="CasellaDiTesto 4">
                <a:extLst>
                  <a:ext uri="{FF2B5EF4-FFF2-40B4-BE49-F238E27FC236}">
                    <a16:creationId xmlns:a16="http://schemas.microsoft.com/office/drawing/2014/main" id="{1D7CC6D1-6E84-49A8-0E83-CA88DE0065DA}"/>
                  </a:ext>
                </a:extLst>
              </p:cNvPr>
              <p:cNvSpPr txBox="1"/>
              <p:nvPr/>
            </p:nvSpPr>
            <p:spPr>
              <a:xfrm>
                <a:off x="233099" y="5627915"/>
                <a:ext cx="8910901" cy="369332"/>
              </a:xfrm>
              <a:prstGeom prst="rect">
                <a:avLst/>
              </a:prstGeom>
              <a:noFill/>
            </p:spPr>
            <p:txBody>
              <a:bodyPr wrap="none" rtlCol="0">
                <a:spAutoFit/>
              </a:bodyPr>
              <a:lstStyle/>
              <a:p>
                <a:r>
                  <a:rPr lang="it-IT"/>
                  <a:t>Where </a:t>
                </a:r>
                <a14:m>
                  <m:oMath xmlns:m="http://schemas.openxmlformats.org/officeDocument/2006/math">
                    <m:r>
                      <a:rPr lang="it-IT" b="0" i="1">
                        <a:latin typeface="Cambria Math" panose="02040503050406030204" pitchFamily="18" charset="0"/>
                      </a:rPr>
                      <m:t>𝜇</m:t>
                    </m:r>
                    <m:r>
                      <a:rPr lang="it-IT" b="0" i="0">
                        <a:latin typeface="Cambria Math" panose="02040503050406030204" pitchFamily="18" charset="0"/>
                      </a:rPr>
                      <m:t> </m:t>
                    </m:r>
                  </m:oMath>
                </a14:m>
                <a:r>
                  <a:rPr lang="it-IT"/>
                  <a:t>is a coefficient that rapresents of how much Eve can interfere before ruining the key.</a:t>
                </a:r>
              </a:p>
            </p:txBody>
          </p:sp>
        </mc:Choice>
        <mc:Fallback>
          <p:sp>
            <p:nvSpPr>
              <p:cNvPr id="5" name="CasellaDiTesto 4">
                <a:extLst>
                  <a:ext uri="{FF2B5EF4-FFF2-40B4-BE49-F238E27FC236}">
                    <a16:creationId xmlns:a16="http://schemas.microsoft.com/office/drawing/2014/main" id="{1D7CC6D1-6E84-49A8-0E83-CA88DE0065DA}"/>
                  </a:ext>
                </a:extLst>
              </p:cNvPr>
              <p:cNvSpPr txBox="1">
                <a:spLocks noRot="1" noChangeAspect="1" noMove="1" noResize="1" noEditPoints="1" noAdjustHandles="1" noChangeArrowheads="1" noChangeShapeType="1" noTextEdit="1"/>
              </p:cNvSpPr>
              <p:nvPr/>
            </p:nvSpPr>
            <p:spPr>
              <a:xfrm>
                <a:off x="233099" y="5627915"/>
                <a:ext cx="8910901" cy="369332"/>
              </a:xfrm>
              <a:prstGeom prst="rect">
                <a:avLst/>
              </a:prstGeom>
              <a:blipFill>
                <a:blip r:embed="rId7"/>
                <a:stretch>
                  <a:fillRect l="-570" t="-6667" r="-142" b="-26667"/>
                </a:stretch>
              </a:blipFill>
            </p:spPr>
            <p:txBody>
              <a:bodyPr/>
              <a:lstStyle/>
              <a:p>
                <a:r>
                  <a:rPr lang="it-IT">
                    <a:noFill/>
                  </a:rPr>
                  <a:t> </a:t>
                </a:r>
              </a:p>
            </p:txBody>
          </p:sp>
        </mc:Fallback>
      </mc:AlternateContent>
    </p:spTree>
    <p:extLst>
      <p:ext uri="{BB962C8B-B14F-4D97-AF65-F5344CB8AC3E}">
        <p14:creationId xmlns:p14="http://schemas.microsoft.com/office/powerpoint/2010/main" val="280959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CBCAEDA-E798-1E1B-B01F-8C380CFAEC12}"/>
              </a:ext>
            </a:extLst>
          </p:cNvPr>
          <p:cNvSpPr txBox="1"/>
          <p:nvPr/>
        </p:nvSpPr>
        <p:spPr>
          <a:xfrm>
            <a:off x="669520" y="3794839"/>
            <a:ext cx="7228114" cy="646331"/>
          </a:xfrm>
          <a:prstGeom prst="rect">
            <a:avLst/>
          </a:prstGeom>
          <a:noFill/>
        </p:spPr>
        <p:txBody>
          <a:bodyPr wrap="square">
            <a:spAutoFit/>
          </a:bodyPr>
          <a:lstStyle/>
          <a:p>
            <a:r>
              <a:rPr lang="it-IT"/>
              <a:t>24.2% &gt; 15.4%, this result demonstrates that the six-state protocol is more resilient against intercept-resend attacks. </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597B77E-B6C5-AD0F-D143-FEB7CF9F4639}"/>
                  </a:ext>
                </a:extLst>
              </p:cNvPr>
              <p:cNvSpPr txBox="1"/>
              <p:nvPr/>
            </p:nvSpPr>
            <p:spPr>
              <a:xfrm>
                <a:off x="2002973" y="3130865"/>
                <a:ext cx="6732765"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𝑆𝑆𝑃</m:t>
                          </m:r>
                        </m:sub>
                      </m:sSub>
                      <m:r>
                        <a:rPr lang="it-IT" b="0" i="1">
                          <a:latin typeface="Cambria Math" panose="02040503050406030204" pitchFamily="18" charset="0"/>
                        </a:rPr>
                        <m:t>≤0.7259 →</m:t>
                      </m:r>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𝑀𝐴𝑋</m:t>
                          </m:r>
                          <m:r>
                            <a:rPr lang="it-IT" b="0" i="1">
                              <a:latin typeface="Cambria Math" panose="02040503050406030204" pitchFamily="18" charset="0"/>
                            </a:rPr>
                            <m:t>,</m:t>
                          </m:r>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=33%⋅</m:t>
                      </m:r>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=24.2%</m:t>
                      </m:r>
                    </m:oMath>
                  </m:oMathPara>
                </a14:m>
                <a:endParaRPr lang="it-IT"/>
              </a:p>
            </p:txBody>
          </p:sp>
        </mc:Choice>
        <mc:Fallback xmlns="">
          <p:sp>
            <p:nvSpPr>
              <p:cNvPr id="6" name="CasellaDiTesto 5">
                <a:extLst>
                  <a:ext uri="{FF2B5EF4-FFF2-40B4-BE49-F238E27FC236}">
                    <a16:creationId xmlns:a16="http://schemas.microsoft.com/office/drawing/2014/main" id="{8597B77E-B6C5-AD0F-D143-FEB7CF9F4639}"/>
                  </a:ext>
                </a:extLst>
              </p:cNvPr>
              <p:cNvSpPr txBox="1">
                <a:spLocks noRot="1" noChangeAspect="1" noMove="1" noResize="1" noEditPoints="1" noAdjustHandles="1" noChangeArrowheads="1" noChangeShapeType="1" noTextEdit="1"/>
              </p:cNvSpPr>
              <p:nvPr/>
            </p:nvSpPr>
            <p:spPr>
              <a:xfrm>
                <a:off x="2002973" y="3130865"/>
                <a:ext cx="6732765" cy="381515"/>
              </a:xfrm>
              <a:prstGeom prst="rect">
                <a:avLst/>
              </a:prstGeom>
              <a:blipFill>
                <a:blip r:embed="rId2"/>
                <a:stretch>
                  <a:fillRect b="-129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0CD56FD5-EC82-3F7F-72D0-F0D7DB45CA76}"/>
                  </a:ext>
                </a:extLst>
              </p:cNvPr>
              <p:cNvSpPr txBox="1"/>
              <p:nvPr/>
            </p:nvSpPr>
            <p:spPr>
              <a:xfrm>
                <a:off x="2642881" y="1929088"/>
                <a:ext cx="5856347" cy="289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≤0.6161 →</m:t>
                      </m:r>
                      <m:r>
                        <a:rPr lang="it-IT" b="0" i="1">
                          <a:latin typeface="Cambria Math" panose="02040503050406030204" pitchFamily="18" charset="0"/>
                        </a:rPr>
                        <m:t>𝑄𝐵𝐸</m:t>
                      </m:r>
                      <m:sSub>
                        <m:sSubPr>
                          <m:ctrlPr>
                            <a:rPr lang="it-IT" b="0" i="1">
                              <a:latin typeface="Cambria Math" panose="02040503050406030204" pitchFamily="18" charset="0"/>
                            </a:rPr>
                          </m:ctrlPr>
                        </m:sSubPr>
                        <m:e>
                          <m:r>
                            <a:rPr lang="it-IT" b="0" i="1">
                              <a:latin typeface="Cambria Math" panose="02040503050406030204" pitchFamily="18" charset="0"/>
                            </a:rPr>
                            <m:t>𝑅</m:t>
                          </m:r>
                        </m:e>
                        <m:sub>
                          <m:r>
                            <a:rPr lang="it-IT" b="0" i="1">
                              <a:latin typeface="Cambria Math" panose="02040503050406030204" pitchFamily="18" charset="0"/>
                            </a:rPr>
                            <m:t>𝑀𝐴𝑋</m:t>
                          </m:r>
                          <m:r>
                            <a:rPr lang="it-IT" b="0" i="1">
                              <a:latin typeface="Cambria Math" panose="02040503050406030204" pitchFamily="18" charset="0"/>
                            </a:rPr>
                            <m:t>,</m:t>
                          </m:r>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=25%⋅</m:t>
                      </m:r>
                      <m:sSub>
                        <m:sSubPr>
                          <m:ctrlPr>
                            <a:rPr lang="it-IT" b="0" i="1">
                              <a:latin typeface="Cambria Math" panose="02040503050406030204" pitchFamily="18" charset="0"/>
                            </a:rPr>
                          </m:ctrlPr>
                        </m:sSubPr>
                        <m:e>
                          <m:r>
                            <a:rPr lang="it-IT" b="0" i="1">
                              <a:latin typeface="Cambria Math" panose="02040503050406030204" pitchFamily="18" charset="0"/>
                            </a:rPr>
                            <m:t>𝜇</m:t>
                          </m:r>
                        </m:e>
                        <m:sub>
                          <m:r>
                            <a:rPr lang="it-IT" b="0" i="1">
                              <a:latin typeface="Cambria Math" panose="02040503050406030204" pitchFamily="18" charset="0"/>
                            </a:rPr>
                            <m:t>𝐵𝐵</m:t>
                          </m:r>
                          <m:r>
                            <a:rPr lang="it-IT" b="0" i="1">
                              <a:latin typeface="Cambria Math" panose="02040503050406030204" pitchFamily="18" charset="0"/>
                            </a:rPr>
                            <m:t>84</m:t>
                          </m:r>
                        </m:sub>
                      </m:sSub>
                      <m:r>
                        <a:rPr lang="it-IT" b="0" i="1">
                          <a:latin typeface="Cambria Math" panose="02040503050406030204" pitchFamily="18" charset="0"/>
                        </a:rPr>
                        <m:t>=15.4%</m:t>
                      </m:r>
                    </m:oMath>
                  </m:oMathPara>
                </a14:m>
                <a:endParaRPr lang="it-IT"/>
              </a:p>
            </p:txBody>
          </p:sp>
        </mc:Choice>
        <mc:Fallback xmlns="">
          <p:sp>
            <p:nvSpPr>
              <p:cNvPr id="7" name="CasellaDiTesto 6">
                <a:extLst>
                  <a:ext uri="{FF2B5EF4-FFF2-40B4-BE49-F238E27FC236}">
                    <a16:creationId xmlns:a16="http://schemas.microsoft.com/office/drawing/2014/main" id="{0CD56FD5-EC82-3F7F-72D0-F0D7DB45CA76}"/>
                  </a:ext>
                </a:extLst>
              </p:cNvPr>
              <p:cNvSpPr txBox="1">
                <a:spLocks noRot="1" noChangeAspect="1" noMove="1" noResize="1" noEditPoints="1" noAdjustHandles="1" noChangeArrowheads="1" noChangeShapeType="1" noTextEdit="1"/>
              </p:cNvSpPr>
              <p:nvPr/>
            </p:nvSpPr>
            <p:spPr>
              <a:xfrm>
                <a:off x="2642881" y="1929088"/>
                <a:ext cx="5856347" cy="289182"/>
              </a:xfrm>
              <a:prstGeom prst="rect">
                <a:avLst/>
              </a:prstGeom>
              <a:blipFill>
                <a:blip r:embed="rId3"/>
                <a:stretch>
                  <a:fillRect l="-649" t="-4167" r="-433" b="-29167"/>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02C6FBF6-4E1D-C710-00B1-2EC91BC11A1D}"/>
              </a:ext>
            </a:extLst>
          </p:cNvPr>
          <p:cNvSpPr txBox="1"/>
          <p:nvPr/>
        </p:nvSpPr>
        <p:spPr>
          <a:xfrm>
            <a:off x="669520" y="1927119"/>
            <a:ext cx="1973361" cy="369332"/>
          </a:xfrm>
          <a:prstGeom prst="rect">
            <a:avLst/>
          </a:prstGeom>
          <a:noFill/>
        </p:spPr>
        <p:txBody>
          <a:bodyPr wrap="none" rtlCol="0">
            <a:spAutoFit/>
          </a:bodyPr>
          <a:lstStyle/>
          <a:p>
            <a:r>
              <a:rPr lang="it-IT"/>
              <a:t>For the BB84 case: </a:t>
            </a:r>
          </a:p>
        </p:txBody>
      </p:sp>
      <p:sp>
        <p:nvSpPr>
          <p:cNvPr id="9" name="CasellaDiTesto 8">
            <a:extLst>
              <a:ext uri="{FF2B5EF4-FFF2-40B4-BE49-F238E27FC236}">
                <a16:creationId xmlns:a16="http://schemas.microsoft.com/office/drawing/2014/main" id="{31B26D6B-008F-8588-06C3-B8624CAFC663}"/>
              </a:ext>
            </a:extLst>
          </p:cNvPr>
          <p:cNvSpPr txBox="1"/>
          <p:nvPr/>
        </p:nvSpPr>
        <p:spPr>
          <a:xfrm>
            <a:off x="669520" y="2449173"/>
            <a:ext cx="6584285" cy="369332"/>
          </a:xfrm>
          <a:prstGeom prst="rect">
            <a:avLst/>
          </a:prstGeom>
          <a:noFill/>
        </p:spPr>
        <p:txBody>
          <a:bodyPr wrap="square">
            <a:spAutoFit/>
          </a:bodyPr>
          <a:lstStyle/>
          <a:p>
            <a:r>
              <a:rPr lang="it-IT"/>
              <a:t>Which is analogous to the result obtained by </a:t>
            </a:r>
            <a:r>
              <a:rPr lang="it-IT" i="1"/>
              <a:t>Gisin et al. </a:t>
            </a:r>
          </a:p>
        </p:txBody>
      </p:sp>
      <p:sp>
        <p:nvSpPr>
          <p:cNvPr id="10" name="CasellaDiTesto 9">
            <a:extLst>
              <a:ext uri="{FF2B5EF4-FFF2-40B4-BE49-F238E27FC236}">
                <a16:creationId xmlns:a16="http://schemas.microsoft.com/office/drawing/2014/main" id="{D6107298-B7C5-410D-7FF7-8418B31140C4}"/>
              </a:ext>
            </a:extLst>
          </p:cNvPr>
          <p:cNvSpPr txBox="1"/>
          <p:nvPr/>
        </p:nvSpPr>
        <p:spPr>
          <a:xfrm>
            <a:off x="669520" y="3173567"/>
            <a:ext cx="1761764" cy="369332"/>
          </a:xfrm>
          <a:prstGeom prst="rect">
            <a:avLst/>
          </a:prstGeom>
          <a:noFill/>
        </p:spPr>
        <p:txBody>
          <a:bodyPr wrap="none" rtlCol="0">
            <a:spAutoFit/>
          </a:bodyPr>
          <a:lstStyle/>
          <a:p>
            <a:r>
              <a:rPr lang="it-IT"/>
              <a:t>For the SSP case:</a:t>
            </a:r>
          </a:p>
        </p:txBody>
      </p:sp>
      <p:sp>
        <p:nvSpPr>
          <p:cNvPr id="14" name="Titolo 1">
            <a:extLst>
              <a:ext uri="{FF2B5EF4-FFF2-40B4-BE49-F238E27FC236}">
                <a16:creationId xmlns:a16="http://schemas.microsoft.com/office/drawing/2014/main" id="{EE9AC25B-C6D1-3734-FDDD-4894DF0A622B}"/>
              </a:ext>
            </a:extLst>
          </p:cNvPr>
          <p:cNvSpPr txBox="1">
            <a:spLocks/>
          </p:cNvSpPr>
          <p:nvPr/>
        </p:nvSpPr>
        <p:spPr>
          <a:xfrm>
            <a:off x="281478" y="355380"/>
            <a:ext cx="8581043" cy="552703"/>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a:t>Maximum QBER for error correction and privacy amplification</a:t>
            </a:r>
          </a:p>
        </p:txBody>
      </p:sp>
      <p:sp>
        <p:nvSpPr>
          <p:cNvPr id="15" name="CasellaDiTesto 14">
            <a:extLst>
              <a:ext uri="{FF2B5EF4-FFF2-40B4-BE49-F238E27FC236}">
                <a16:creationId xmlns:a16="http://schemas.microsoft.com/office/drawing/2014/main" id="{34BB08B1-0C49-2385-79DB-BD4EF204B24B}"/>
              </a:ext>
            </a:extLst>
          </p:cNvPr>
          <p:cNvSpPr txBox="1"/>
          <p:nvPr/>
        </p:nvSpPr>
        <p:spPr>
          <a:xfrm>
            <a:off x="669520" y="4746602"/>
            <a:ext cx="7749558" cy="646331"/>
          </a:xfrm>
          <a:prstGeom prst="rect">
            <a:avLst/>
          </a:prstGeom>
          <a:noFill/>
        </p:spPr>
        <p:txBody>
          <a:bodyPr wrap="square" rtlCol="0">
            <a:spAutoFit/>
          </a:bodyPr>
          <a:lstStyle/>
          <a:p>
            <a:r>
              <a:rPr lang="it-IT"/>
              <a:t>Can we improve the channel capacity and the QBER by switching to a Continous-Variable QKD?</a:t>
            </a:r>
          </a:p>
        </p:txBody>
      </p:sp>
    </p:spTree>
    <p:extLst>
      <p:ext uri="{BB962C8B-B14F-4D97-AF65-F5344CB8AC3E}">
        <p14:creationId xmlns:p14="http://schemas.microsoft.com/office/powerpoint/2010/main" val="632909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F58F287-13F0-2A4B-4608-60284FBC92C0}"/>
              </a:ext>
            </a:extLst>
          </p:cNvPr>
          <p:cNvSpPr>
            <a:spLocks noGrp="1"/>
          </p:cNvSpPr>
          <p:nvPr>
            <p:ph type="title"/>
          </p:nvPr>
        </p:nvSpPr>
        <p:spPr>
          <a:xfrm>
            <a:off x="281478" y="335108"/>
            <a:ext cx="8581043" cy="503091"/>
          </a:xfrm>
        </p:spPr>
        <p:txBody>
          <a:bodyPr/>
          <a:lstStyle/>
          <a:p>
            <a:r>
              <a:rPr lang="it-IT"/>
              <a:t>Continuous-Variable QKD</a:t>
            </a:r>
          </a:p>
        </p:txBody>
      </p:sp>
      <p:sp>
        <p:nvSpPr>
          <p:cNvPr id="6" name="CasellaDiTesto 5">
            <a:extLst>
              <a:ext uri="{FF2B5EF4-FFF2-40B4-BE49-F238E27FC236}">
                <a16:creationId xmlns:a16="http://schemas.microsoft.com/office/drawing/2014/main" id="{39DD9423-3228-4F66-4B71-2A27E08E4161}"/>
              </a:ext>
            </a:extLst>
          </p:cNvPr>
          <p:cNvSpPr txBox="1"/>
          <p:nvPr/>
        </p:nvSpPr>
        <p:spPr>
          <a:xfrm>
            <a:off x="632105" y="1561508"/>
            <a:ext cx="8042338" cy="1477328"/>
          </a:xfrm>
          <a:prstGeom prst="rect">
            <a:avLst/>
          </a:prstGeom>
          <a:noFill/>
        </p:spPr>
        <p:txBody>
          <a:bodyPr wrap="square" rtlCol="0">
            <a:spAutoFit/>
          </a:bodyPr>
          <a:lstStyle/>
          <a:p>
            <a:pPr algn="just"/>
            <a:r>
              <a:rPr lang="it-IT"/>
              <a:t>The simplest CV-QKD protocol that exploits coherent states is the GG02, and it resembles in some features the BB84 protocol: Alice prepares a finite number of coherent states, picking them from a complex Gaussian probability distribution with zero mean and variance V. The states are sent to Bob, which measures at random one of the quadrature with homodyne detection.</a:t>
            </a: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BC8DC32E-AD1A-4247-8391-FB39422970C9}"/>
                  </a:ext>
                </a:extLst>
              </p:cNvPr>
              <p:cNvSpPr txBox="1"/>
              <p:nvPr/>
            </p:nvSpPr>
            <p:spPr>
              <a:xfrm>
                <a:off x="632105" y="3218936"/>
                <a:ext cx="7770490" cy="2308324"/>
              </a:xfrm>
              <a:prstGeom prst="rect">
                <a:avLst/>
              </a:prstGeom>
              <a:noFill/>
            </p:spPr>
            <p:txBody>
              <a:bodyPr wrap="square" rtlCol="0">
                <a:spAutoFit/>
              </a:bodyPr>
              <a:lstStyle/>
              <a:p>
                <a:r>
                  <a:rPr lang="it-IT"/>
                  <a:t>Using a classical public channel, Bob informs Alice about which quadrature was measured, and about half of the key is discarded. The steps remaining consist in the usual post-processing: error correction, parameter estimation and privacy amplification. </a:t>
                </a:r>
              </a:p>
              <a:p>
                <a:endParaRPr lang="it-IT"/>
              </a:p>
              <a:p>
                <a:pPr algn="just"/>
                <a:r>
                  <a:rPr lang="it-IT"/>
                  <a:t>Typical noise parameters to be considered in an optical channel are: shot-noise </a:t>
                </a:r>
                <a14:m>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𝑁</m:t>
                        </m:r>
                      </m:e>
                      <m:sub>
                        <m:r>
                          <a:rPr lang="it-IT" b="0" i="1">
                            <a:latin typeface="Cambria Math" panose="02040503050406030204" pitchFamily="18" charset="0"/>
                          </a:rPr>
                          <m:t>0</m:t>
                        </m:r>
                      </m:sub>
                    </m:sSub>
                  </m:oMath>
                </a14:m>
                <a:r>
                  <a:rPr lang="it-IT"/>
                  <a:t>, transmission efficiency </a:t>
                </a:r>
                <a14:m>
                  <m:oMath xmlns:m="http://schemas.openxmlformats.org/officeDocument/2006/math">
                    <m:r>
                      <a:rPr lang="it-IT" i="1">
                        <a:latin typeface="Cambria Math" panose="02040503050406030204" pitchFamily="18" charset="0"/>
                      </a:rPr>
                      <m:t>𝜏</m:t>
                    </m:r>
                  </m:oMath>
                </a14:m>
                <a:r>
                  <a:rPr lang="it-IT"/>
                  <a:t> and excess noise </a:t>
                </a:r>
                <a14:m>
                  <m:oMath xmlns:m="http://schemas.openxmlformats.org/officeDocument/2006/math">
                    <m:r>
                      <a:rPr lang="it-IT" i="1">
                        <a:latin typeface="Cambria Math" panose="02040503050406030204" pitchFamily="18" charset="0"/>
                      </a:rPr>
                      <m:t>𝜉</m:t>
                    </m:r>
                  </m:oMath>
                </a14:m>
                <a:r>
                  <a:rPr lang="it-IT"/>
                  <a:t> (channel noise), quantum efficiency </a:t>
                </a:r>
                <a14:m>
                  <m:oMath xmlns:m="http://schemas.openxmlformats.org/officeDocument/2006/math">
                    <m:r>
                      <a:rPr lang="it-IT" i="1">
                        <a:latin typeface="Cambria Math" panose="02040503050406030204" pitchFamily="18" charset="0"/>
                      </a:rPr>
                      <m:t>𝜂</m:t>
                    </m:r>
                  </m:oMath>
                </a14:m>
                <a:r>
                  <a:rPr lang="it-IT"/>
                  <a:t> and electric noise </a:t>
                </a:r>
                <a14:m>
                  <m:oMath xmlns:m="http://schemas.openxmlformats.org/officeDocument/2006/math">
                    <m:sSub>
                      <m:sSubPr>
                        <m:ctrlPr>
                          <a:rPr lang="it-IT" b="0" i="1">
                            <a:latin typeface="Cambria Math" panose="02040503050406030204" pitchFamily="18" charset="0"/>
                          </a:rPr>
                        </m:ctrlPr>
                      </m:sSubPr>
                      <m:e>
                        <m:r>
                          <a:rPr lang="it-IT" b="0" i="1">
                            <a:latin typeface="Cambria Math" panose="02040503050406030204" pitchFamily="18" charset="0"/>
                          </a:rPr>
                          <m:t>𝑣</m:t>
                        </m:r>
                      </m:e>
                      <m:sub>
                        <m:r>
                          <a:rPr lang="it-IT" b="0" i="1">
                            <a:latin typeface="Cambria Math" panose="02040503050406030204" pitchFamily="18" charset="0"/>
                          </a:rPr>
                          <m:t>𝑒𝑙</m:t>
                        </m:r>
                      </m:sub>
                    </m:sSub>
                  </m:oMath>
                </a14:m>
                <a:r>
                  <a:rPr lang="it-IT"/>
                  <a:t> (non-ideal detection noise). </a:t>
                </a:r>
              </a:p>
            </p:txBody>
          </p:sp>
        </mc:Choice>
        <mc:Fallback>
          <p:sp>
            <p:nvSpPr>
              <p:cNvPr id="7" name="CasellaDiTesto 6">
                <a:extLst>
                  <a:ext uri="{FF2B5EF4-FFF2-40B4-BE49-F238E27FC236}">
                    <a16:creationId xmlns:a16="http://schemas.microsoft.com/office/drawing/2014/main" id="{BC8DC32E-AD1A-4247-8391-FB39422970C9}"/>
                  </a:ext>
                </a:extLst>
              </p:cNvPr>
              <p:cNvSpPr txBox="1">
                <a:spLocks noRot="1" noChangeAspect="1" noMove="1" noResize="1" noEditPoints="1" noAdjustHandles="1" noChangeArrowheads="1" noChangeShapeType="1" noTextEdit="1"/>
              </p:cNvSpPr>
              <p:nvPr/>
            </p:nvSpPr>
            <p:spPr>
              <a:xfrm>
                <a:off x="632105" y="3218936"/>
                <a:ext cx="7770490" cy="2308324"/>
              </a:xfrm>
              <a:prstGeom prst="rect">
                <a:avLst/>
              </a:prstGeom>
              <a:blipFill>
                <a:blip r:embed="rId2"/>
                <a:stretch>
                  <a:fillRect l="-653" t="-1093" r="-653" b="-3279"/>
                </a:stretch>
              </a:blipFill>
            </p:spPr>
            <p:txBody>
              <a:bodyPr/>
              <a:lstStyle/>
              <a:p>
                <a:r>
                  <a:rPr lang="it-IT">
                    <a:noFill/>
                  </a:rPr>
                  <a:t> </a:t>
                </a:r>
              </a:p>
            </p:txBody>
          </p:sp>
        </mc:Fallback>
      </mc:AlternateContent>
    </p:spTree>
    <p:extLst>
      <p:ext uri="{BB962C8B-B14F-4D97-AF65-F5344CB8AC3E}">
        <p14:creationId xmlns:p14="http://schemas.microsoft.com/office/powerpoint/2010/main" val="3415992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21FE4E-4233-BCF6-453E-4C9941BA1A99}"/>
              </a:ext>
            </a:extLst>
          </p:cNvPr>
          <p:cNvSpPr>
            <a:spLocks noGrp="1"/>
          </p:cNvSpPr>
          <p:nvPr>
            <p:ph type="title"/>
          </p:nvPr>
        </p:nvSpPr>
        <p:spPr>
          <a:xfrm>
            <a:off x="288521" y="193595"/>
            <a:ext cx="8581043" cy="840400"/>
          </a:xfrm>
        </p:spPr>
        <p:txBody>
          <a:bodyPr/>
          <a:lstStyle/>
          <a:p>
            <a:endParaRPr lang="it-IT"/>
          </a:p>
        </p:txBody>
      </p:sp>
      <p:sp>
        <p:nvSpPr>
          <p:cNvPr id="5" name="CasellaDiTesto 4">
            <a:extLst>
              <a:ext uri="{FF2B5EF4-FFF2-40B4-BE49-F238E27FC236}">
                <a16:creationId xmlns:a16="http://schemas.microsoft.com/office/drawing/2014/main" id="{43AFD9F4-48E1-8FE4-53A9-DFB8A8DA4F94}"/>
              </a:ext>
            </a:extLst>
          </p:cNvPr>
          <p:cNvSpPr txBox="1"/>
          <p:nvPr/>
        </p:nvSpPr>
        <p:spPr>
          <a:xfrm>
            <a:off x="520221" y="1488370"/>
            <a:ext cx="8349343" cy="1200329"/>
          </a:xfrm>
          <a:prstGeom prst="rect">
            <a:avLst/>
          </a:prstGeom>
          <a:noFill/>
        </p:spPr>
        <p:txBody>
          <a:bodyPr wrap="square">
            <a:spAutoFit/>
          </a:bodyPr>
          <a:lstStyle/>
          <a:p>
            <a:r>
              <a:rPr lang="it-IT"/>
              <a:t>We investigated the information rate of the GG02 protocol using QAM constellations with discrete gaussian input probability distribution, following the work of Roumestan et al.</a:t>
            </a:r>
          </a:p>
          <a:p>
            <a:endParaRPr lang="it-IT"/>
          </a:p>
        </p:txBody>
      </p:sp>
      <p:sp>
        <p:nvSpPr>
          <p:cNvPr id="6" name="CasellaDiTesto 5">
            <a:extLst>
              <a:ext uri="{FF2B5EF4-FFF2-40B4-BE49-F238E27FC236}">
                <a16:creationId xmlns:a16="http://schemas.microsoft.com/office/drawing/2014/main" id="{685F7789-253B-A121-2C07-C65A9680E37D}"/>
              </a:ext>
            </a:extLst>
          </p:cNvPr>
          <p:cNvSpPr txBox="1"/>
          <p:nvPr/>
        </p:nvSpPr>
        <p:spPr>
          <a:xfrm>
            <a:off x="520221" y="2597184"/>
            <a:ext cx="5619615" cy="369332"/>
          </a:xfrm>
          <a:prstGeom prst="rect">
            <a:avLst/>
          </a:prstGeom>
          <a:noFill/>
        </p:spPr>
        <p:txBody>
          <a:bodyPr wrap="none" rtlCol="0">
            <a:spAutoFit/>
          </a:bodyPr>
          <a:lstStyle/>
          <a:p>
            <a:r>
              <a:rPr lang="it-IT"/>
              <a:t>Parlare di dispersione, pn e gli effetti che abbiamo escluso</a:t>
            </a:r>
          </a:p>
        </p:txBody>
      </p:sp>
      <p:pic>
        <p:nvPicPr>
          <p:cNvPr id="7" name="Immagine 6">
            <a:extLst>
              <a:ext uri="{FF2B5EF4-FFF2-40B4-BE49-F238E27FC236}">
                <a16:creationId xmlns:a16="http://schemas.microsoft.com/office/drawing/2014/main" id="{1E003590-2B4C-38EE-F2BC-6F8514C7F04B}"/>
              </a:ext>
            </a:extLst>
          </p:cNvPr>
          <p:cNvPicPr>
            <a:picLocks noChangeAspect="1"/>
          </p:cNvPicPr>
          <p:nvPr/>
        </p:nvPicPr>
        <p:blipFill>
          <a:blip r:embed="rId2"/>
          <a:stretch>
            <a:fillRect/>
          </a:stretch>
        </p:blipFill>
        <p:spPr>
          <a:xfrm>
            <a:off x="4238479" y="3244334"/>
            <a:ext cx="2659848" cy="2659848"/>
          </a:xfrm>
          <a:prstGeom prst="rect">
            <a:avLst/>
          </a:prstGeom>
        </p:spPr>
      </p:pic>
      <p:pic>
        <p:nvPicPr>
          <p:cNvPr id="8" name="Immagine 7">
            <a:extLst>
              <a:ext uri="{FF2B5EF4-FFF2-40B4-BE49-F238E27FC236}">
                <a16:creationId xmlns:a16="http://schemas.microsoft.com/office/drawing/2014/main" id="{98AF7935-3D6A-1993-5B01-8E0A4DBDAC4B}"/>
              </a:ext>
            </a:extLst>
          </p:cNvPr>
          <p:cNvPicPr>
            <a:picLocks noChangeAspect="1"/>
          </p:cNvPicPr>
          <p:nvPr/>
        </p:nvPicPr>
        <p:blipFill>
          <a:blip r:embed="rId3"/>
          <a:stretch>
            <a:fillRect/>
          </a:stretch>
        </p:blipFill>
        <p:spPr>
          <a:xfrm>
            <a:off x="1240064" y="3244334"/>
            <a:ext cx="2659848" cy="2659848"/>
          </a:xfrm>
          <a:prstGeom prst="rect">
            <a:avLst/>
          </a:prstGeom>
        </p:spPr>
      </p:pic>
    </p:spTree>
    <p:extLst>
      <p:ext uri="{BB962C8B-B14F-4D97-AF65-F5344CB8AC3E}">
        <p14:creationId xmlns:p14="http://schemas.microsoft.com/office/powerpoint/2010/main" val="1839438661"/>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POLI</Template>
  <TotalTime>3449</TotalTime>
  <Words>904</Words>
  <Application>Microsoft Macintosh PowerPoint</Application>
  <PresentationFormat>Presentazione su schermo (4:3)</PresentationFormat>
  <Paragraphs>71</Paragraphs>
  <Slides>20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20</vt:i4>
      </vt:variant>
    </vt:vector>
  </HeadingPairs>
  <TitlesOfParts>
    <vt:vector size="26" baseType="lpstr">
      <vt:lpstr>Aptos</vt:lpstr>
      <vt:lpstr>Arial</vt:lpstr>
      <vt:lpstr>Cambria Math</vt:lpstr>
      <vt:lpstr>Helvetica</vt:lpstr>
      <vt:lpstr>Wingdings</vt:lpstr>
      <vt:lpstr>POLI</vt:lpstr>
      <vt:lpstr>Titolo presentazione sottotitolo</vt:lpstr>
      <vt:lpstr>Table of contents</vt:lpstr>
      <vt:lpstr>BB84 channel model (without eavesdropping)</vt:lpstr>
      <vt:lpstr>SSP channel model (without eavesdropping)</vt:lpstr>
      <vt:lpstr>BB84 and SSP channel models (intercept-resend attack)</vt:lpstr>
      <vt:lpstr>BB84 and SSP QBER</vt:lpstr>
      <vt:lpstr>Presentazione standard di PowerPoint</vt:lpstr>
      <vt:lpstr>Continuous-Variable QKD</vt:lpstr>
      <vt:lpstr>Presentazione standard di PowerPoint</vt:lpstr>
      <vt:lpstr>Quantum limited case</vt:lpstr>
      <vt:lpstr>Phase noise</vt:lpstr>
      <vt:lpstr>Phase noise at 1kHz and −80 dBc (capacity)</vt:lpstr>
      <vt:lpstr>Phase noise at 1kHz and −80 dBc (QBER)</vt:lpstr>
      <vt:lpstr>Dispersion (L=L_max )</vt:lpstr>
      <vt:lpstr>Dispersion (L=L_max )</vt:lpstr>
      <vt:lpstr>Dispersion (L=2L_max )</vt:lpstr>
      <vt:lpstr>Dispersion (L=〖2L〗_max )</vt:lpstr>
      <vt:lpstr>Combined effect of phase noise and dispersion (mutual information)</vt:lpstr>
      <vt:lpstr>Combined effect of phase noise and dispersion (QBER)</vt:lpstr>
      <vt:lpstr>Capacity comparison</vt:lpstr>
    </vt:vector>
  </TitlesOfParts>
  <Manager/>
  <Company>Area Servizi ICT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subject/>
  <dc:creator/>
  <cp:keywords/>
  <dc:description/>
  <cp:lastModifiedBy>Gabriele Lecce</cp:lastModifiedBy>
  <cp:revision>27</cp:revision>
  <dcterms:created xsi:type="dcterms:W3CDTF">2015-05-26T12:27:57Z</dcterms:created>
  <dcterms:modified xsi:type="dcterms:W3CDTF">2025-01-22T15:07:15Z</dcterms:modified>
  <cp:category/>
</cp:coreProperties>
</file>